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9" roundtripDataSignature="AMtx7mjp4bZLopPhD1vIC7eX90MkcLLQ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A48D25-2714-426C-8A9D-C54381A952DA}">
  <a:tblStyle styleId="{61A48D25-2714-426C-8A9D-C54381A952DA}" styleName="Table_0">
    <a:wholeTbl>
      <a:tcTxStyle b="off" i="off">
        <a:font>
          <a:latin typeface="Rockwell"/>
          <a:ea typeface="Rockwell"/>
          <a:cs typeface="Rockwell"/>
        </a:font>
        <a:schemeClr val="lt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5"/>
          <p:cNvSpPr txBox="1"/>
          <p:nvPr>
            <p:ph type="ctrTitle"/>
          </p:nvPr>
        </p:nvSpPr>
        <p:spPr>
          <a:xfrm>
            <a:off x="1595269" y="1122363"/>
            <a:ext cx="9001462"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800"/>
              <a:buFont typeface="Bookman Old Styl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5"/>
          <p:cNvSpPr txBox="1"/>
          <p:nvPr>
            <p:ph idx="1" type="subTitle"/>
          </p:nvPr>
        </p:nvSpPr>
        <p:spPr>
          <a:xfrm>
            <a:off x="1595269" y="3602038"/>
            <a:ext cx="9001462" cy="1655762"/>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lt1"/>
              </a:buClr>
              <a:buSzPts val="2400"/>
              <a:buNone/>
              <a:defRPr sz="24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120000"/>
              </a:lnSpc>
              <a:spcBef>
                <a:spcPts val="500"/>
              </a:spcBef>
              <a:spcAft>
                <a:spcPts val="0"/>
              </a:spcAft>
              <a:buClr>
                <a:schemeClr val="lt1"/>
              </a:buClr>
              <a:buSzPts val="1600"/>
              <a:buNone/>
              <a:defRPr sz="1600"/>
            </a:lvl6pPr>
            <a:lvl7pPr lvl="6" algn="ctr">
              <a:lnSpc>
                <a:spcPct val="120000"/>
              </a:lnSpc>
              <a:spcBef>
                <a:spcPts val="500"/>
              </a:spcBef>
              <a:spcAft>
                <a:spcPts val="0"/>
              </a:spcAft>
              <a:buClr>
                <a:schemeClr val="lt1"/>
              </a:buClr>
              <a:buSzPts val="1600"/>
              <a:buNone/>
              <a:defRPr sz="1600"/>
            </a:lvl7pPr>
            <a:lvl8pPr lvl="7" algn="ctr">
              <a:lnSpc>
                <a:spcPct val="120000"/>
              </a:lnSpc>
              <a:spcBef>
                <a:spcPts val="500"/>
              </a:spcBef>
              <a:spcAft>
                <a:spcPts val="0"/>
              </a:spcAft>
              <a:buClr>
                <a:schemeClr val="lt1"/>
              </a:buClr>
              <a:buSzPts val="1600"/>
              <a:buNone/>
              <a:defRPr sz="1600"/>
            </a:lvl8pPr>
            <a:lvl9pPr lvl="8" algn="ctr">
              <a:lnSpc>
                <a:spcPct val="120000"/>
              </a:lnSpc>
              <a:spcBef>
                <a:spcPts val="500"/>
              </a:spcBef>
              <a:spcAft>
                <a:spcPts val="0"/>
              </a:spcAft>
              <a:buClr>
                <a:schemeClr val="lt1"/>
              </a:buClr>
              <a:buSzPts val="1600"/>
              <a:buNone/>
              <a:defRPr sz="1600"/>
            </a:lvl9pPr>
          </a:lstStyle>
          <a:p/>
        </p:txBody>
      </p:sp>
      <p:sp>
        <p:nvSpPr>
          <p:cNvPr id="18" name="Google Shape;18;p4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2" name="Shape 72"/>
        <p:cNvGrpSpPr/>
        <p:nvPr/>
      </p:nvGrpSpPr>
      <p:grpSpPr>
        <a:xfrm>
          <a:off x="0" y="0"/>
          <a:ext cx="0" cy="0"/>
          <a:chOff x="0" y="0"/>
          <a:chExt cx="0" cy="0"/>
        </a:xfrm>
      </p:grpSpPr>
      <p:sp>
        <p:nvSpPr>
          <p:cNvPr id="73" name="Google Shape;73;p54"/>
          <p:cNvSpPr txBox="1"/>
          <p:nvPr>
            <p:ph type="title"/>
          </p:nvPr>
        </p:nvSpPr>
        <p:spPr>
          <a:xfrm>
            <a:off x="913806" y="4289372"/>
            <a:ext cx="10367564" cy="81935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4"/>
          <p:cNvSpPr/>
          <p:nvPr>
            <p:ph idx="2" type="pic"/>
          </p:nvPr>
        </p:nvSpPr>
        <p:spPr>
          <a:xfrm>
            <a:off x="913806" y="621321"/>
            <a:ext cx="10367564" cy="3379735"/>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75" name="Google Shape;75;p54"/>
          <p:cNvSpPr txBox="1"/>
          <p:nvPr>
            <p:ph idx="1" type="body"/>
          </p:nvPr>
        </p:nvSpPr>
        <p:spPr>
          <a:xfrm>
            <a:off x="913795" y="5108728"/>
            <a:ext cx="10365998" cy="68247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76" name="Google Shape;76;p5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9" name="Shape 79"/>
        <p:cNvGrpSpPr/>
        <p:nvPr/>
      </p:nvGrpSpPr>
      <p:grpSpPr>
        <a:xfrm>
          <a:off x="0" y="0"/>
          <a:ext cx="0" cy="0"/>
          <a:chOff x="0" y="0"/>
          <a:chExt cx="0" cy="0"/>
        </a:xfrm>
      </p:grpSpPr>
      <p:sp>
        <p:nvSpPr>
          <p:cNvPr id="80" name="Google Shape;80;p55"/>
          <p:cNvSpPr txBox="1"/>
          <p:nvPr>
            <p:ph type="title"/>
          </p:nvPr>
        </p:nvSpPr>
        <p:spPr>
          <a:xfrm>
            <a:off x="913795" y="609600"/>
            <a:ext cx="10353762" cy="3424859"/>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55"/>
          <p:cNvSpPr txBox="1"/>
          <p:nvPr>
            <p:ph idx="1" type="body"/>
          </p:nvPr>
        </p:nvSpPr>
        <p:spPr>
          <a:xfrm>
            <a:off x="913795" y="4204820"/>
            <a:ext cx="10353761" cy="1592186"/>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2" name="Google Shape;82;p5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5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5" name="Shape 85"/>
        <p:cNvGrpSpPr/>
        <p:nvPr/>
      </p:nvGrpSpPr>
      <p:grpSpPr>
        <a:xfrm>
          <a:off x="0" y="0"/>
          <a:ext cx="0" cy="0"/>
          <a:chOff x="0" y="0"/>
          <a:chExt cx="0" cy="0"/>
        </a:xfrm>
      </p:grpSpPr>
      <p:sp>
        <p:nvSpPr>
          <p:cNvPr id="86" name="Google Shape;86;p56"/>
          <p:cNvSpPr txBox="1"/>
          <p:nvPr>
            <p:ph type="title"/>
          </p:nvPr>
        </p:nvSpPr>
        <p:spPr>
          <a:xfrm>
            <a:off x="1446212" y="609600"/>
            <a:ext cx="9302752" cy="299290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56"/>
          <p:cNvSpPr txBox="1"/>
          <p:nvPr>
            <p:ph idx="1" type="body"/>
          </p:nvPr>
        </p:nvSpPr>
        <p:spPr>
          <a:xfrm>
            <a:off x="1720644" y="3610032"/>
            <a:ext cx="8752299" cy="426812"/>
          </a:xfrm>
          <a:prstGeom prst="rect">
            <a:avLst/>
          </a:prstGeom>
          <a:noFill/>
          <a:ln>
            <a:noFill/>
          </a:ln>
        </p:spPr>
        <p:txBody>
          <a:bodyPr anchorCtr="0" anchor="t" bIns="45700" lIns="91425" spcFirstLastPara="1" rIns="91425" wrap="square" tIns="45700">
            <a:normAutofit/>
          </a:bodyPr>
          <a:lstStyle>
            <a:lvl1pPr indent="-228600" lvl="0" marL="457200" algn="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8" name="Google Shape;88;p56"/>
          <p:cNvSpPr txBox="1"/>
          <p:nvPr>
            <p:ph idx="2" type="body"/>
          </p:nvPr>
        </p:nvSpPr>
        <p:spPr>
          <a:xfrm>
            <a:off x="913794" y="4204821"/>
            <a:ext cx="10353762" cy="1586380"/>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9" name="Google Shape;89;p5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5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5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56"/>
          <p:cNvSpPr txBox="1"/>
          <p:nvPr/>
        </p:nvSpPr>
        <p:spPr>
          <a:xfrm>
            <a:off x="836612" y="73524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Rockwell"/>
              <a:buNone/>
            </a:pPr>
            <a:r>
              <a:rPr b="0" lang="en-US" sz="8000" cap="none">
                <a:solidFill>
                  <a:schemeClr val="lt1"/>
                </a:solidFill>
                <a:latin typeface="Rockwell"/>
                <a:ea typeface="Rockwell"/>
                <a:cs typeface="Rockwell"/>
                <a:sym typeface="Rockwell"/>
              </a:rPr>
              <a:t>“</a:t>
            </a:r>
            <a:endParaRPr/>
          </a:p>
        </p:txBody>
      </p:sp>
      <p:sp>
        <p:nvSpPr>
          <p:cNvPr id="93" name="Google Shape;93;p56"/>
          <p:cNvSpPr txBox="1"/>
          <p:nvPr/>
        </p:nvSpPr>
        <p:spPr>
          <a:xfrm>
            <a:off x="10657956" y="2972093"/>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Rockwell"/>
              <a:buNone/>
            </a:pPr>
            <a:r>
              <a:rPr b="0" lang="en-US" sz="8000" cap="none">
                <a:solidFill>
                  <a:schemeClr val="lt1"/>
                </a:solidFill>
                <a:latin typeface="Rockwell"/>
                <a:ea typeface="Rockwell"/>
                <a:cs typeface="Rockwell"/>
                <a:sym typeface="Rockwel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4" name="Shape 94"/>
        <p:cNvGrpSpPr/>
        <p:nvPr/>
      </p:nvGrpSpPr>
      <p:grpSpPr>
        <a:xfrm>
          <a:off x="0" y="0"/>
          <a:ext cx="0" cy="0"/>
          <a:chOff x="0" y="0"/>
          <a:chExt cx="0" cy="0"/>
        </a:xfrm>
      </p:grpSpPr>
      <p:sp>
        <p:nvSpPr>
          <p:cNvPr id="95" name="Google Shape;95;p57"/>
          <p:cNvSpPr txBox="1"/>
          <p:nvPr>
            <p:ph type="title"/>
          </p:nvPr>
        </p:nvSpPr>
        <p:spPr>
          <a:xfrm>
            <a:off x="913806" y="2126942"/>
            <a:ext cx="10355327" cy="251183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57"/>
          <p:cNvSpPr txBox="1"/>
          <p:nvPr>
            <p:ph idx="1" type="body"/>
          </p:nvPr>
        </p:nvSpPr>
        <p:spPr>
          <a:xfrm>
            <a:off x="913794" y="4650556"/>
            <a:ext cx="10353763" cy="114064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97" name="Google Shape;97;p5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5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5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0" name="Shape 100"/>
        <p:cNvGrpSpPr/>
        <p:nvPr/>
      </p:nvGrpSpPr>
      <p:grpSpPr>
        <a:xfrm>
          <a:off x="0" y="0"/>
          <a:ext cx="0" cy="0"/>
          <a:chOff x="0" y="0"/>
          <a:chExt cx="0" cy="0"/>
        </a:xfrm>
      </p:grpSpPr>
      <p:sp>
        <p:nvSpPr>
          <p:cNvPr id="101" name="Google Shape;101;p58"/>
          <p:cNvSpPr txBox="1"/>
          <p:nvPr>
            <p:ph type="title"/>
          </p:nvPr>
        </p:nvSpPr>
        <p:spPr>
          <a:xfrm>
            <a:off x="913794"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58"/>
          <p:cNvSpPr txBox="1"/>
          <p:nvPr>
            <p:ph idx="1" type="body"/>
          </p:nvPr>
        </p:nvSpPr>
        <p:spPr>
          <a:xfrm>
            <a:off x="913794" y="2088319"/>
            <a:ext cx="3298956" cy="823305"/>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3" name="Google Shape;103;p58"/>
          <p:cNvSpPr txBox="1"/>
          <p:nvPr>
            <p:ph idx="2" type="body"/>
          </p:nvPr>
        </p:nvSpPr>
        <p:spPr>
          <a:xfrm>
            <a:off x="913794" y="2911624"/>
            <a:ext cx="3298956"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4" name="Google Shape;104;p58"/>
          <p:cNvSpPr txBox="1"/>
          <p:nvPr>
            <p:ph idx="3" type="body"/>
          </p:nvPr>
        </p:nvSpPr>
        <p:spPr>
          <a:xfrm>
            <a:off x="4444878" y="2088320"/>
            <a:ext cx="3298558"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5" name="Google Shape;105;p58"/>
          <p:cNvSpPr txBox="1"/>
          <p:nvPr>
            <p:ph idx="4" type="body"/>
          </p:nvPr>
        </p:nvSpPr>
        <p:spPr>
          <a:xfrm>
            <a:off x="4444878" y="2911624"/>
            <a:ext cx="329982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6" name="Google Shape;106;p58"/>
          <p:cNvSpPr txBox="1"/>
          <p:nvPr>
            <p:ph idx="5" type="body"/>
          </p:nvPr>
        </p:nvSpPr>
        <p:spPr>
          <a:xfrm>
            <a:off x="7973298" y="2088320"/>
            <a:ext cx="3291211"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7" name="Google Shape;107;p58"/>
          <p:cNvSpPr txBox="1"/>
          <p:nvPr>
            <p:ph idx="6" type="body"/>
          </p:nvPr>
        </p:nvSpPr>
        <p:spPr>
          <a:xfrm>
            <a:off x="7976346" y="2911624"/>
            <a:ext cx="329121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8" name="Google Shape;108;p5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5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5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1" name="Shape 111"/>
        <p:cNvGrpSpPr/>
        <p:nvPr/>
      </p:nvGrpSpPr>
      <p:grpSpPr>
        <a:xfrm>
          <a:off x="0" y="0"/>
          <a:ext cx="0" cy="0"/>
          <a:chOff x="0" y="0"/>
          <a:chExt cx="0" cy="0"/>
        </a:xfrm>
      </p:grpSpPr>
      <p:sp>
        <p:nvSpPr>
          <p:cNvPr id="112" name="Google Shape;112;p59"/>
          <p:cNvSpPr txBox="1"/>
          <p:nvPr>
            <p:ph type="title"/>
          </p:nvPr>
        </p:nvSpPr>
        <p:spPr>
          <a:xfrm>
            <a:off x="913795"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59"/>
          <p:cNvSpPr txBox="1"/>
          <p:nvPr>
            <p:ph idx="1" type="body"/>
          </p:nvPr>
        </p:nvSpPr>
        <p:spPr>
          <a:xfrm>
            <a:off x="913795" y="4195899"/>
            <a:ext cx="3298955"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4" name="Google Shape;114;p59"/>
          <p:cNvSpPr/>
          <p:nvPr>
            <p:ph idx="2" type="pic"/>
          </p:nvPr>
        </p:nvSpPr>
        <p:spPr>
          <a:xfrm>
            <a:off x="1092020" y="2298987"/>
            <a:ext cx="2940050"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5" name="Google Shape;115;p59"/>
          <p:cNvSpPr txBox="1"/>
          <p:nvPr>
            <p:ph idx="3" type="body"/>
          </p:nvPr>
        </p:nvSpPr>
        <p:spPr>
          <a:xfrm>
            <a:off x="913795" y="4772161"/>
            <a:ext cx="3298955"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6" name="Google Shape;116;p59"/>
          <p:cNvSpPr txBox="1"/>
          <p:nvPr>
            <p:ph idx="4" type="body"/>
          </p:nvPr>
        </p:nvSpPr>
        <p:spPr>
          <a:xfrm>
            <a:off x="4442701" y="4195899"/>
            <a:ext cx="3298983"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7" name="Google Shape;117;p59"/>
          <p:cNvSpPr/>
          <p:nvPr>
            <p:ph idx="5" type="pic"/>
          </p:nvPr>
        </p:nvSpPr>
        <p:spPr>
          <a:xfrm>
            <a:off x="4568996" y="2298987"/>
            <a:ext cx="2930525"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8" name="Google Shape;118;p59"/>
          <p:cNvSpPr txBox="1"/>
          <p:nvPr>
            <p:ph idx="6" type="body"/>
          </p:nvPr>
        </p:nvSpPr>
        <p:spPr>
          <a:xfrm>
            <a:off x="4441348" y="4772160"/>
            <a:ext cx="3300336"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9" name="Google Shape;119;p59"/>
          <p:cNvSpPr txBox="1"/>
          <p:nvPr>
            <p:ph idx="7" type="body"/>
          </p:nvPr>
        </p:nvSpPr>
        <p:spPr>
          <a:xfrm>
            <a:off x="7973423" y="4195899"/>
            <a:ext cx="3289900"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20" name="Google Shape;120;p59"/>
          <p:cNvSpPr/>
          <p:nvPr>
            <p:ph idx="8" type="pic"/>
          </p:nvPr>
        </p:nvSpPr>
        <p:spPr>
          <a:xfrm>
            <a:off x="8152803" y="2298987"/>
            <a:ext cx="2932113"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21" name="Google Shape;121;p59"/>
          <p:cNvSpPr txBox="1"/>
          <p:nvPr>
            <p:ph idx="9" type="body"/>
          </p:nvPr>
        </p:nvSpPr>
        <p:spPr>
          <a:xfrm>
            <a:off x="7973298" y="4772161"/>
            <a:ext cx="3294258" cy="101903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22" name="Google Shape;122;p5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5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5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5" name="Shape 125"/>
        <p:cNvGrpSpPr/>
        <p:nvPr/>
      </p:nvGrpSpPr>
      <p:grpSpPr>
        <a:xfrm>
          <a:off x="0" y="0"/>
          <a:ext cx="0" cy="0"/>
          <a:chOff x="0" y="0"/>
          <a:chExt cx="0" cy="0"/>
        </a:xfrm>
      </p:grpSpPr>
      <p:sp>
        <p:nvSpPr>
          <p:cNvPr id="126" name="Google Shape;126;p60"/>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60"/>
          <p:cNvSpPr txBox="1"/>
          <p:nvPr>
            <p:ph idx="1" type="body"/>
          </p:nvPr>
        </p:nvSpPr>
        <p:spPr>
          <a:xfrm rot="5400000">
            <a:off x="4243108" y="-1233249"/>
            <a:ext cx="3695136" cy="1035376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28" name="Google Shape;128;p6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6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6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1" name="Shape 131"/>
        <p:cNvGrpSpPr/>
        <p:nvPr/>
      </p:nvGrpSpPr>
      <p:grpSpPr>
        <a:xfrm>
          <a:off x="0" y="0"/>
          <a:ext cx="0" cy="0"/>
          <a:chOff x="0" y="0"/>
          <a:chExt cx="0" cy="0"/>
        </a:xfrm>
      </p:grpSpPr>
      <p:sp>
        <p:nvSpPr>
          <p:cNvPr id="132" name="Google Shape;132;p61"/>
          <p:cNvSpPr txBox="1"/>
          <p:nvPr>
            <p:ph type="title"/>
          </p:nvPr>
        </p:nvSpPr>
        <p:spPr>
          <a:xfrm rot="5400000">
            <a:off x="7405428" y="1929071"/>
            <a:ext cx="5181601" cy="254265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61"/>
          <p:cNvSpPr txBox="1"/>
          <p:nvPr>
            <p:ph idx="1" type="body"/>
          </p:nvPr>
        </p:nvSpPr>
        <p:spPr>
          <a:xfrm rot="5400000">
            <a:off x="2152346" y="-628953"/>
            <a:ext cx="5181601" cy="765870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34" name="Google Shape;134;p6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6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6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6"/>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6"/>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24" name="Google Shape;24;p4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7"/>
          <p:cNvSpPr txBox="1"/>
          <p:nvPr>
            <p:ph type="title"/>
          </p:nvPr>
        </p:nvSpPr>
        <p:spPr>
          <a:xfrm>
            <a:off x="1229244" y="657226"/>
            <a:ext cx="9733512" cy="285273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400"/>
              <a:buFont typeface="Bookman Old Style"/>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7"/>
          <p:cNvSpPr txBox="1"/>
          <p:nvPr>
            <p:ph idx="1" type="body"/>
          </p:nvPr>
        </p:nvSpPr>
        <p:spPr>
          <a:xfrm>
            <a:off x="1229244" y="3602038"/>
            <a:ext cx="9733512" cy="150018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2400"/>
              <a:buNone/>
              <a:defRPr sz="2400">
                <a:solidFill>
                  <a:schemeClr val="lt1"/>
                </a:solidFill>
              </a:defRPr>
            </a:lvl1pPr>
            <a:lvl2pPr indent="-228600" lvl="1" marL="914400" algn="l">
              <a:lnSpc>
                <a:spcPct val="120000"/>
              </a:lnSpc>
              <a:spcBef>
                <a:spcPts val="500"/>
              </a:spcBef>
              <a:spcAft>
                <a:spcPts val="0"/>
              </a:spcAft>
              <a:buClr>
                <a:schemeClr val="lt1"/>
              </a:buClr>
              <a:buSzPts val="2000"/>
              <a:buNone/>
              <a:defRPr sz="2000">
                <a:solidFill>
                  <a:schemeClr val="lt1"/>
                </a:solidFill>
              </a:defRPr>
            </a:lvl2pPr>
            <a:lvl3pPr indent="-228600" lvl="2" marL="1371600" algn="l">
              <a:lnSpc>
                <a:spcPct val="120000"/>
              </a:lnSpc>
              <a:spcBef>
                <a:spcPts val="500"/>
              </a:spcBef>
              <a:spcAft>
                <a:spcPts val="0"/>
              </a:spcAft>
              <a:buClr>
                <a:schemeClr val="lt1"/>
              </a:buClr>
              <a:buSzPts val="1800"/>
              <a:buNone/>
              <a:defRPr sz="1800">
                <a:solidFill>
                  <a:schemeClr val="lt1"/>
                </a:solidFill>
              </a:defRPr>
            </a:lvl3pPr>
            <a:lvl4pPr indent="-228600" lvl="3" marL="1828800" algn="l">
              <a:lnSpc>
                <a:spcPct val="120000"/>
              </a:lnSpc>
              <a:spcBef>
                <a:spcPts val="500"/>
              </a:spcBef>
              <a:spcAft>
                <a:spcPts val="0"/>
              </a:spcAft>
              <a:buClr>
                <a:schemeClr val="lt1"/>
              </a:buClr>
              <a:buSzPts val="1600"/>
              <a:buNone/>
              <a:defRPr sz="1600">
                <a:solidFill>
                  <a:schemeClr val="lt1"/>
                </a:solidFill>
              </a:defRPr>
            </a:lvl4pPr>
            <a:lvl5pPr indent="-228600" lvl="4" marL="2286000" algn="l">
              <a:lnSpc>
                <a:spcPct val="120000"/>
              </a:lnSpc>
              <a:spcBef>
                <a:spcPts val="500"/>
              </a:spcBef>
              <a:spcAft>
                <a:spcPts val="0"/>
              </a:spcAft>
              <a:buClr>
                <a:schemeClr val="lt1"/>
              </a:buClr>
              <a:buSzPts val="1600"/>
              <a:buNone/>
              <a:defRPr sz="1600">
                <a:solidFill>
                  <a:schemeClr val="lt1"/>
                </a:solidFill>
              </a:defRPr>
            </a:lvl5pPr>
            <a:lvl6pPr indent="-228600" lvl="5" marL="2743200" algn="l">
              <a:lnSpc>
                <a:spcPct val="120000"/>
              </a:lnSpc>
              <a:spcBef>
                <a:spcPts val="500"/>
              </a:spcBef>
              <a:spcAft>
                <a:spcPts val="0"/>
              </a:spcAft>
              <a:buClr>
                <a:schemeClr val="lt1"/>
              </a:buClr>
              <a:buSzPts val="1600"/>
              <a:buNone/>
              <a:defRPr sz="1600">
                <a:solidFill>
                  <a:schemeClr val="lt1"/>
                </a:solidFill>
              </a:defRPr>
            </a:lvl6pPr>
            <a:lvl7pPr indent="-228600" lvl="6" marL="3200400" algn="l">
              <a:lnSpc>
                <a:spcPct val="120000"/>
              </a:lnSpc>
              <a:spcBef>
                <a:spcPts val="500"/>
              </a:spcBef>
              <a:spcAft>
                <a:spcPts val="0"/>
              </a:spcAft>
              <a:buClr>
                <a:schemeClr val="lt1"/>
              </a:buClr>
              <a:buSzPts val="1600"/>
              <a:buNone/>
              <a:defRPr sz="1600">
                <a:solidFill>
                  <a:schemeClr val="lt1"/>
                </a:solidFill>
              </a:defRPr>
            </a:lvl7pPr>
            <a:lvl8pPr indent="-228600" lvl="7" marL="3657600" algn="l">
              <a:lnSpc>
                <a:spcPct val="120000"/>
              </a:lnSpc>
              <a:spcBef>
                <a:spcPts val="500"/>
              </a:spcBef>
              <a:spcAft>
                <a:spcPts val="0"/>
              </a:spcAft>
              <a:buClr>
                <a:schemeClr val="lt1"/>
              </a:buClr>
              <a:buSzPts val="1600"/>
              <a:buNone/>
              <a:defRPr sz="1600">
                <a:solidFill>
                  <a:schemeClr val="lt1"/>
                </a:solidFill>
              </a:defRPr>
            </a:lvl8pPr>
            <a:lvl9pPr indent="-228600" lvl="8" marL="4114800" algn="l">
              <a:lnSpc>
                <a:spcPct val="120000"/>
              </a:lnSpc>
              <a:spcBef>
                <a:spcPts val="500"/>
              </a:spcBef>
              <a:spcAft>
                <a:spcPts val="0"/>
              </a:spcAft>
              <a:buClr>
                <a:schemeClr val="lt1"/>
              </a:buClr>
              <a:buSzPts val="1600"/>
              <a:buNone/>
              <a:defRPr sz="1600">
                <a:solidFill>
                  <a:schemeClr val="lt1"/>
                </a:solidFill>
              </a:defRPr>
            </a:lvl9pPr>
          </a:lstStyle>
          <a:p/>
        </p:txBody>
      </p:sp>
      <p:sp>
        <p:nvSpPr>
          <p:cNvPr id="30" name="Google Shape;30;p4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48"/>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8"/>
          <p:cNvSpPr txBox="1"/>
          <p:nvPr>
            <p:ph idx="1" type="body"/>
          </p:nvPr>
        </p:nvSpPr>
        <p:spPr>
          <a:xfrm>
            <a:off x="913795" y="2088319"/>
            <a:ext cx="510600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36" name="Google Shape;36;p48"/>
          <p:cNvSpPr txBox="1"/>
          <p:nvPr>
            <p:ph idx="2" type="body"/>
          </p:nvPr>
        </p:nvSpPr>
        <p:spPr>
          <a:xfrm>
            <a:off x="6173403" y="2088319"/>
            <a:ext cx="509415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37" name="Google Shape;37;p4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49"/>
          <p:cNvSpPr txBox="1"/>
          <p:nvPr>
            <p:ph type="title"/>
          </p:nvPr>
        </p:nvSpPr>
        <p:spPr>
          <a:xfrm>
            <a:off x="913795" y="609600"/>
            <a:ext cx="10353761"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9"/>
          <p:cNvSpPr txBox="1"/>
          <p:nvPr>
            <p:ph idx="1" type="body"/>
          </p:nvPr>
        </p:nvSpPr>
        <p:spPr>
          <a:xfrm>
            <a:off x="1141804" y="2088320"/>
            <a:ext cx="4879199"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43" name="Google Shape;43;p49"/>
          <p:cNvSpPr txBox="1"/>
          <p:nvPr>
            <p:ph idx="2" type="body"/>
          </p:nvPr>
        </p:nvSpPr>
        <p:spPr>
          <a:xfrm>
            <a:off x="913795" y="2912232"/>
            <a:ext cx="5107208"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4" name="Google Shape;44;p49"/>
          <p:cNvSpPr txBox="1"/>
          <p:nvPr>
            <p:ph idx="3" type="body"/>
          </p:nvPr>
        </p:nvSpPr>
        <p:spPr>
          <a:xfrm>
            <a:off x="6402003" y="2088320"/>
            <a:ext cx="486555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45" name="Google Shape;45;p49"/>
          <p:cNvSpPr txBox="1"/>
          <p:nvPr>
            <p:ph idx="4" type="body"/>
          </p:nvPr>
        </p:nvSpPr>
        <p:spPr>
          <a:xfrm>
            <a:off x="6172200" y="2912232"/>
            <a:ext cx="5095357"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6" name="Google Shape;46;p4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50"/>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5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52"/>
          <p:cNvSpPr txBox="1"/>
          <p:nvPr>
            <p:ph type="title"/>
          </p:nvPr>
        </p:nvSpPr>
        <p:spPr>
          <a:xfrm>
            <a:off x="917228" y="609600"/>
            <a:ext cx="3932237"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2"/>
          <p:cNvSpPr txBox="1"/>
          <p:nvPr>
            <p:ph idx="1" type="body"/>
          </p:nvPr>
        </p:nvSpPr>
        <p:spPr>
          <a:xfrm>
            <a:off x="5078064" y="609600"/>
            <a:ext cx="6189492" cy="5181600"/>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61" name="Google Shape;61;p52"/>
          <p:cNvSpPr txBox="1"/>
          <p:nvPr>
            <p:ph idx="2" type="body"/>
          </p:nvPr>
        </p:nvSpPr>
        <p:spPr>
          <a:xfrm>
            <a:off x="917228" y="2971800"/>
            <a:ext cx="3932237" cy="281939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62" name="Google Shape;62;p5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3"/>
          <p:cNvSpPr txBox="1"/>
          <p:nvPr>
            <p:ph type="title"/>
          </p:nvPr>
        </p:nvSpPr>
        <p:spPr>
          <a:xfrm>
            <a:off x="917227" y="609600"/>
            <a:ext cx="5929773"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3"/>
          <p:cNvSpPr/>
          <p:nvPr>
            <p:ph idx="2" type="pic"/>
          </p:nvPr>
        </p:nvSpPr>
        <p:spPr>
          <a:xfrm>
            <a:off x="7424804" y="758881"/>
            <a:ext cx="3255356" cy="4883038"/>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68" name="Google Shape;68;p53"/>
          <p:cNvSpPr txBox="1"/>
          <p:nvPr>
            <p:ph idx="1" type="body"/>
          </p:nvPr>
        </p:nvSpPr>
        <p:spPr>
          <a:xfrm>
            <a:off x="913794" y="2971800"/>
            <a:ext cx="5934950" cy="281940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69" name="Google Shape;69;p5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44"/>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3400"/>
              <a:buFont typeface="Bookman Old Style"/>
              <a:buNone/>
              <a:defRPr b="1" i="0" sz="3400" u="none" cap="none" strike="noStrik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4"/>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1pPr>
            <a:lvl2pPr indent="-342900" lvl="1" marL="914400" marR="0" rtl="0" algn="l">
              <a:lnSpc>
                <a:spcPct val="120000"/>
              </a:lnSpc>
              <a:spcBef>
                <a:spcPts val="500"/>
              </a:spcBef>
              <a:spcAft>
                <a:spcPts val="0"/>
              </a:spcAft>
              <a:buClr>
                <a:schemeClr val="lt1"/>
              </a:buClr>
              <a:buSzPts val="1800"/>
              <a:buFont typeface="Arial"/>
              <a:buChar char="•"/>
              <a:defRPr b="0" i="0" sz="1800" u="none" cap="none" strike="noStrike">
                <a:solidFill>
                  <a:schemeClr val="lt1"/>
                </a:solidFill>
                <a:latin typeface="Rockwell"/>
                <a:ea typeface="Rockwell"/>
                <a:cs typeface="Rockwell"/>
                <a:sym typeface="Rockwell"/>
              </a:defRPr>
            </a:lvl2pPr>
            <a:lvl3pPr indent="-330200" lvl="2" marL="1371600" marR="0" rtl="0" algn="l">
              <a:lnSpc>
                <a:spcPct val="120000"/>
              </a:lnSpc>
              <a:spcBef>
                <a:spcPts val="500"/>
              </a:spcBef>
              <a:spcAft>
                <a:spcPts val="0"/>
              </a:spcAft>
              <a:buClr>
                <a:schemeClr val="lt1"/>
              </a:buClr>
              <a:buSzPts val="1600"/>
              <a:buFont typeface="Arial"/>
              <a:buChar char="•"/>
              <a:defRPr b="0" i="0" sz="1600" u="none" cap="none" strike="noStrike">
                <a:solidFill>
                  <a:schemeClr val="lt1"/>
                </a:solidFill>
                <a:latin typeface="Rockwell"/>
                <a:ea typeface="Rockwell"/>
                <a:cs typeface="Rockwell"/>
                <a:sym typeface="Rockwell"/>
              </a:defRPr>
            </a:lvl3pPr>
            <a:lvl4pPr indent="-317500" lvl="3" marL="18288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Rockwell"/>
                <a:ea typeface="Rockwell"/>
                <a:cs typeface="Rockwell"/>
                <a:sym typeface="Rockwell"/>
              </a:defRPr>
            </a:lvl4pPr>
            <a:lvl5pPr indent="-304800" lvl="4" marL="22860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5pPr>
            <a:lvl6pPr indent="-304800" lvl="5" marL="27432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6pPr>
            <a:lvl7pPr indent="-304800" lvl="6" marL="32004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7pPr>
            <a:lvl8pPr indent="-304800" lvl="7" marL="36576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8pPr>
            <a:lvl9pPr indent="-304800" lvl="8" marL="41148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9pPr>
          </a:lstStyle>
          <a:p/>
        </p:txBody>
      </p:sp>
      <p:sp>
        <p:nvSpPr>
          <p:cNvPr id="12" name="Google Shape;12;p4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3" name="Google Shape;13;p4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4" name="Google Shape;14;p4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Rockwell"/>
                <a:ea typeface="Rockwell"/>
                <a:cs typeface="Rockwell"/>
                <a:sym typeface="Rockwell"/>
              </a:defRPr>
            </a:lvl1pPr>
            <a:lvl2pPr indent="0" lvl="1" marL="0" marR="0" rtl="0" algn="r">
              <a:spcBef>
                <a:spcPts val="0"/>
              </a:spcBef>
              <a:buNone/>
              <a:defRPr b="0" i="0" sz="1000" u="none" cap="none" strike="noStrike">
                <a:solidFill>
                  <a:schemeClr val="lt1"/>
                </a:solidFill>
                <a:latin typeface="Rockwell"/>
                <a:ea typeface="Rockwell"/>
                <a:cs typeface="Rockwell"/>
                <a:sym typeface="Rockwell"/>
              </a:defRPr>
            </a:lvl2pPr>
            <a:lvl3pPr indent="0" lvl="2" marL="0" marR="0" rtl="0" algn="r">
              <a:spcBef>
                <a:spcPts val="0"/>
              </a:spcBef>
              <a:buNone/>
              <a:defRPr b="0" i="0" sz="1000" u="none" cap="none" strike="noStrike">
                <a:solidFill>
                  <a:schemeClr val="lt1"/>
                </a:solidFill>
                <a:latin typeface="Rockwell"/>
                <a:ea typeface="Rockwell"/>
                <a:cs typeface="Rockwell"/>
                <a:sym typeface="Rockwell"/>
              </a:defRPr>
            </a:lvl3pPr>
            <a:lvl4pPr indent="0" lvl="3" marL="0" marR="0" rtl="0" algn="r">
              <a:spcBef>
                <a:spcPts val="0"/>
              </a:spcBef>
              <a:buNone/>
              <a:defRPr b="0" i="0" sz="1000" u="none" cap="none" strike="noStrike">
                <a:solidFill>
                  <a:schemeClr val="lt1"/>
                </a:solidFill>
                <a:latin typeface="Rockwell"/>
                <a:ea typeface="Rockwell"/>
                <a:cs typeface="Rockwell"/>
                <a:sym typeface="Rockwell"/>
              </a:defRPr>
            </a:lvl4pPr>
            <a:lvl5pPr indent="0" lvl="4" marL="0" marR="0" rtl="0" algn="r">
              <a:spcBef>
                <a:spcPts val="0"/>
              </a:spcBef>
              <a:buNone/>
              <a:defRPr b="0" i="0" sz="1000" u="none" cap="none" strike="noStrike">
                <a:solidFill>
                  <a:schemeClr val="lt1"/>
                </a:solidFill>
                <a:latin typeface="Rockwell"/>
                <a:ea typeface="Rockwell"/>
                <a:cs typeface="Rockwell"/>
                <a:sym typeface="Rockwell"/>
              </a:defRPr>
            </a:lvl5pPr>
            <a:lvl6pPr indent="0" lvl="5" marL="0" marR="0" rtl="0" algn="r">
              <a:spcBef>
                <a:spcPts val="0"/>
              </a:spcBef>
              <a:buNone/>
              <a:defRPr b="0" i="0" sz="1000" u="none" cap="none" strike="noStrike">
                <a:solidFill>
                  <a:schemeClr val="lt1"/>
                </a:solidFill>
                <a:latin typeface="Rockwell"/>
                <a:ea typeface="Rockwell"/>
                <a:cs typeface="Rockwell"/>
                <a:sym typeface="Rockwell"/>
              </a:defRPr>
            </a:lvl6pPr>
            <a:lvl7pPr indent="0" lvl="6" marL="0" marR="0" rtl="0" algn="r">
              <a:spcBef>
                <a:spcPts val="0"/>
              </a:spcBef>
              <a:buNone/>
              <a:defRPr b="0" i="0" sz="1000" u="none" cap="none" strike="noStrike">
                <a:solidFill>
                  <a:schemeClr val="lt1"/>
                </a:solidFill>
                <a:latin typeface="Rockwell"/>
                <a:ea typeface="Rockwell"/>
                <a:cs typeface="Rockwell"/>
                <a:sym typeface="Rockwell"/>
              </a:defRPr>
            </a:lvl7pPr>
            <a:lvl8pPr indent="0" lvl="7" marL="0" marR="0" rtl="0" algn="r">
              <a:spcBef>
                <a:spcPts val="0"/>
              </a:spcBef>
              <a:buNone/>
              <a:defRPr b="0" i="0" sz="1000" u="none" cap="none" strike="noStrike">
                <a:solidFill>
                  <a:schemeClr val="lt1"/>
                </a:solidFill>
                <a:latin typeface="Rockwell"/>
                <a:ea typeface="Rockwell"/>
                <a:cs typeface="Rockwell"/>
                <a:sym typeface="Rockwell"/>
              </a:defRPr>
            </a:lvl8pPr>
            <a:lvl9pPr indent="0" lvl="8" marL="0" marR="0" rtl="0" algn="r">
              <a:spcBef>
                <a:spcPts val="0"/>
              </a:spcBef>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0"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3.png"/><Relationship Id="rId9" Type="http://schemas.openxmlformats.org/officeDocument/2006/relationships/image" Target="../media/image3.png"/><Relationship Id="rId5" Type="http://schemas.openxmlformats.org/officeDocument/2006/relationships/image" Target="../media/image17.png"/><Relationship Id="rId6" Type="http://schemas.openxmlformats.org/officeDocument/2006/relationships/image" Target="../media/image5.png"/><Relationship Id="rId7" Type="http://schemas.openxmlformats.org/officeDocument/2006/relationships/image" Target="../media/image9.png"/><Relationship Id="rId8"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
          <p:cNvSpPr txBox="1"/>
          <p:nvPr/>
        </p:nvSpPr>
        <p:spPr>
          <a:xfrm>
            <a:off x="921057" y="665826"/>
            <a:ext cx="1034988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400" u="none" cap="none" strike="noStrike">
                <a:solidFill>
                  <a:srgbClr val="D8D8D8"/>
                </a:solidFill>
                <a:latin typeface="Rockwell"/>
                <a:ea typeface="Rockwell"/>
                <a:cs typeface="Rockwell"/>
                <a:sym typeface="Rockwell"/>
              </a:rPr>
              <a:t>Predicting Stock Market Trend</a:t>
            </a:r>
            <a:endParaRPr/>
          </a:p>
        </p:txBody>
      </p:sp>
      <p:sp>
        <p:nvSpPr>
          <p:cNvPr id="142" name="Google Shape;142;p1"/>
          <p:cNvSpPr txBox="1"/>
          <p:nvPr/>
        </p:nvSpPr>
        <p:spPr>
          <a:xfrm>
            <a:off x="921007" y="3770426"/>
            <a:ext cx="10350000" cy="1416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300">
                <a:solidFill>
                  <a:srgbClr val="D8D8D8"/>
                </a:solidFill>
                <a:latin typeface="Rockwell"/>
                <a:ea typeface="Rockwell"/>
                <a:cs typeface="Rockwell"/>
                <a:sym typeface="Rockwell"/>
              </a:rPr>
              <a:t>…</a:t>
            </a:r>
            <a:endParaRPr sz="4300">
              <a:solidFill>
                <a:srgbClr val="D8D8D8"/>
              </a:solidFill>
              <a:latin typeface="Rockwell"/>
              <a:ea typeface="Rockwell"/>
              <a:cs typeface="Rockwell"/>
              <a:sym typeface="Rockwell"/>
            </a:endParaRPr>
          </a:p>
          <a:p>
            <a:pPr indent="0" lvl="0" marL="0" marR="0" rtl="0" algn="ctr">
              <a:spcBef>
                <a:spcPts val="0"/>
              </a:spcBef>
              <a:spcAft>
                <a:spcPts val="0"/>
              </a:spcAft>
              <a:buNone/>
            </a:pPr>
            <a:r>
              <a:rPr lang="en-US" sz="4300">
                <a:solidFill>
                  <a:srgbClr val="D8D8D8"/>
                </a:solidFill>
                <a:latin typeface="Rockwell"/>
                <a:ea typeface="Rockwell"/>
                <a:cs typeface="Rockwell"/>
                <a:sym typeface="Rockwell"/>
              </a:rPr>
              <a:t>Vishwa G V</a:t>
            </a:r>
            <a:endParaRPr sz="4300">
              <a:solidFill>
                <a:srgbClr val="D8D8D8"/>
              </a:solidFill>
              <a:latin typeface="Rockwell"/>
              <a:ea typeface="Rockwell"/>
              <a:cs typeface="Rockwell"/>
              <a:sym typeface="Rockwe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0"/>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LITERATURE SURVEY(CONTD.)</a:t>
            </a:r>
            <a:endParaRPr/>
          </a:p>
        </p:txBody>
      </p:sp>
      <p:graphicFrame>
        <p:nvGraphicFramePr>
          <p:cNvPr id="196" name="Google Shape;196;p10"/>
          <p:cNvGraphicFramePr/>
          <p:nvPr/>
        </p:nvGraphicFramePr>
        <p:xfrm>
          <a:off x="913795" y="1935921"/>
          <a:ext cx="3000000" cy="3000000"/>
        </p:xfrm>
        <a:graphic>
          <a:graphicData uri="http://schemas.openxmlformats.org/drawingml/2006/table">
            <a:tbl>
              <a:tblPr bandRow="1" firstRow="1">
                <a:noFill/>
                <a:tableStyleId>{61A48D25-2714-426C-8A9D-C54381A952DA}</a:tableStyleId>
              </a:tblPr>
              <a:tblGrid>
                <a:gridCol w="687950"/>
                <a:gridCol w="2877925"/>
                <a:gridCol w="1782925"/>
                <a:gridCol w="1673450"/>
                <a:gridCol w="3524425"/>
              </a:tblGrid>
              <a:tr h="514525">
                <a:tc>
                  <a:txBody>
                    <a:bodyPr/>
                    <a:lstStyle/>
                    <a:p>
                      <a:pPr indent="0" lvl="0" marL="0" marR="0" rtl="0" algn="l">
                        <a:spcBef>
                          <a:spcPts val="0"/>
                        </a:spcBef>
                        <a:spcAft>
                          <a:spcPts val="0"/>
                        </a:spcAft>
                        <a:buNone/>
                      </a:pPr>
                      <a:r>
                        <a:rPr lang="en-US" sz="1800"/>
                        <a:t>S.No</a:t>
                      </a:r>
                      <a:endParaRPr sz="1800"/>
                    </a:p>
                  </a:txBody>
                  <a:tcPr marT="45725" marB="45725" marR="91450" marL="91450"/>
                </a:tc>
                <a:tc>
                  <a:txBody>
                    <a:bodyPr/>
                    <a:lstStyle/>
                    <a:p>
                      <a:pPr indent="0" lvl="0" marL="0" marR="0" rtl="0" algn="l">
                        <a:spcBef>
                          <a:spcPts val="0"/>
                        </a:spcBef>
                        <a:spcAft>
                          <a:spcPts val="0"/>
                        </a:spcAft>
                        <a:buNone/>
                      </a:pPr>
                      <a:r>
                        <a:rPr lang="en-US" sz="1800"/>
                        <a:t>Paper</a:t>
                      </a:r>
                      <a:endParaRPr sz="1800"/>
                    </a:p>
                  </a:txBody>
                  <a:tcPr marT="45725" marB="45725" marR="91450" marL="91450"/>
                </a:tc>
                <a:tc>
                  <a:txBody>
                    <a:bodyPr/>
                    <a:lstStyle/>
                    <a:p>
                      <a:pPr indent="0" lvl="0" marL="0" marR="0" rtl="0" algn="l">
                        <a:spcBef>
                          <a:spcPts val="0"/>
                        </a:spcBef>
                        <a:spcAft>
                          <a:spcPts val="0"/>
                        </a:spcAft>
                        <a:buNone/>
                      </a:pPr>
                      <a:r>
                        <a:rPr lang="en-US" sz="1800"/>
                        <a:t>Author</a:t>
                      </a:r>
                      <a:endParaRPr sz="1800"/>
                    </a:p>
                  </a:txBody>
                  <a:tcPr marT="45725" marB="45725" marR="91450" marL="91450"/>
                </a:tc>
                <a:tc>
                  <a:txBody>
                    <a:bodyPr/>
                    <a:lstStyle/>
                    <a:p>
                      <a:pPr indent="0" lvl="0" marL="0" marR="0" rtl="0" algn="l">
                        <a:spcBef>
                          <a:spcPts val="0"/>
                        </a:spcBef>
                        <a:spcAft>
                          <a:spcPts val="0"/>
                        </a:spcAft>
                        <a:buNone/>
                      </a:pPr>
                      <a:r>
                        <a:rPr lang="en-US" sz="1800"/>
                        <a:t>Publication</a:t>
                      </a:r>
                      <a:endParaRPr sz="1800"/>
                    </a:p>
                  </a:txBody>
                  <a:tcPr marT="45725" marB="45725" marR="91450" marL="91450"/>
                </a:tc>
                <a:tc>
                  <a:txBody>
                    <a:bodyPr/>
                    <a:lstStyle/>
                    <a:p>
                      <a:pPr indent="0" lvl="0" marL="0" marR="0" rtl="0" algn="l">
                        <a:spcBef>
                          <a:spcPts val="0"/>
                        </a:spcBef>
                        <a:spcAft>
                          <a:spcPts val="0"/>
                        </a:spcAft>
                        <a:buNone/>
                      </a:pPr>
                      <a:r>
                        <a:rPr lang="en-US" sz="1800"/>
                        <a:t>Methodology</a:t>
                      </a:r>
                      <a:endParaRPr sz="1800"/>
                    </a:p>
                  </a:txBody>
                  <a:tcPr marT="45725" marB="45725" marR="91450" marL="91450"/>
                </a:tc>
              </a:tr>
              <a:tr h="1540100">
                <a:tc>
                  <a:txBody>
                    <a:bodyPr/>
                    <a:lstStyle/>
                    <a:p>
                      <a:pPr indent="0" lvl="0" marL="0" marR="0" rtl="0" algn="l">
                        <a:spcBef>
                          <a:spcPts val="0"/>
                        </a:spcBef>
                        <a:spcAft>
                          <a:spcPts val="0"/>
                        </a:spcAft>
                        <a:buNone/>
                      </a:pPr>
                      <a:r>
                        <a:rPr lang="en-US" sz="1800"/>
                        <a:t>3.</a:t>
                      </a:r>
                      <a:endParaRPr sz="1800"/>
                    </a:p>
                  </a:txBody>
                  <a:tcPr marT="45725" marB="45725" marR="91450" marL="91450"/>
                </a:tc>
                <a:tc>
                  <a:txBody>
                    <a:bodyPr/>
                    <a:lstStyle/>
                    <a:p>
                      <a:pPr indent="0" lvl="0" marL="0" marR="0" rtl="0" algn="l">
                        <a:spcBef>
                          <a:spcPts val="0"/>
                        </a:spcBef>
                        <a:spcAft>
                          <a:spcPts val="0"/>
                        </a:spcAft>
                        <a:buNone/>
                      </a:pPr>
                      <a:r>
                        <a:rPr lang="en-US" sz="1800"/>
                        <a:t>Analysing Stock Market Trend Prediction using Machine &amp; Deep Learning Models: A Comprehensive Review</a:t>
                      </a:r>
                      <a:endParaRPr sz="1800"/>
                    </a:p>
                  </a:txBody>
                  <a:tcPr marT="45725" marB="45725" marR="91450" marL="91450"/>
                </a:tc>
                <a:tc>
                  <a:txBody>
                    <a:bodyPr/>
                    <a:lstStyle/>
                    <a:p>
                      <a:pPr indent="0" lvl="0" marL="0" marR="0" rtl="0" algn="l">
                        <a:spcBef>
                          <a:spcPts val="0"/>
                        </a:spcBef>
                        <a:spcAft>
                          <a:spcPts val="0"/>
                        </a:spcAft>
                        <a:buNone/>
                      </a:pPr>
                      <a:r>
                        <a:rPr lang="en-US" sz="1800"/>
                        <a:t>i)Doan Yen Nhi LeStudy Group, Australia</a:t>
                      </a:r>
                      <a:endParaRPr/>
                    </a:p>
                    <a:p>
                      <a:pPr indent="0" lvl="0" marL="0" marR="0" rtl="0" algn="l">
                        <a:spcBef>
                          <a:spcPts val="0"/>
                        </a:spcBef>
                        <a:spcAft>
                          <a:spcPts val="0"/>
                        </a:spcAft>
                        <a:buNone/>
                      </a:pPr>
                      <a:r>
                        <a:rPr lang="en-US" sz="1800"/>
                        <a:t>ii)Angelika MaagStudy Group, Australia</a:t>
                      </a:r>
                      <a:endParaRPr/>
                    </a:p>
                    <a:p>
                      <a:pPr indent="0" lvl="0" marL="0" marR="0" rtl="0" algn="l">
                        <a:spcBef>
                          <a:spcPts val="0"/>
                        </a:spcBef>
                        <a:spcAft>
                          <a:spcPts val="0"/>
                        </a:spcAft>
                        <a:buNone/>
                      </a:pPr>
                      <a:r>
                        <a:rPr lang="en-US" sz="1800"/>
                        <a:t>iii)Suntharalingam Senthilananthan Charles Sturt University, Australia</a:t>
                      </a:r>
                      <a:endParaRPr/>
                    </a:p>
                  </a:txBody>
                  <a:tcPr marT="45725" marB="45725" marR="91450" marL="91450"/>
                </a:tc>
                <a:tc>
                  <a:txBody>
                    <a:bodyPr/>
                    <a:lstStyle/>
                    <a:p>
                      <a:pPr indent="0" lvl="0" marL="0" marR="0" rtl="0" algn="l">
                        <a:spcBef>
                          <a:spcPts val="0"/>
                        </a:spcBef>
                        <a:spcAft>
                          <a:spcPts val="0"/>
                        </a:spcAft>
                        <a:buNone/>
                      </a:pPr>
                      <a:r>
                        <a:rPr lang="en-US" sz="1800"/>
                        <a:t> IEEE (2020 5th International Conference on Innovative Technologies in Intelligent Systems and Industrial Applications (CITISIA)) </a:t>
                      </a:r>
                      <a:endParaRPr sz="1800"/>
                    </a:p>
                  </a:txBody>
                  <a:tcPr marT="45725" marB="45725" marR="91450" marL="91450"/>
                </a:tc>
                <a:tc>
                  <a:txBody>
                    <a:bodyPr/>
                    <a:lstStyle/>
                    <a:p>
                      <a:pPr indent="0" lvl="0" marL="0" marR="0" rtl="0" algn="l">
                        <a:spcBef>
                          <a:spcPts val="0"/>
                        </a:spcBef>
                        <a:spcAft>
                          <a:spcPts val="0"/>
                        </a:spcAft>
                        <a:buNone/>
                      </a:pPr>
                      <a:r>
                        <a:rPr lang="en-US" sz="1500"/>
                        <a:t>This paper aims to provide a comprehensive review of the exiting researches which related to the application of Machine Learning and Deep Learning models in financial market forecasting domain. To prepare for this project, more than sixty research papers were analysed in-depth to extract required quantitative information, applications, and results on different methodologies. It is found from this project that Deep Learning outperformed Machine Learning in all the collected research papers, and it is the most suitable methodologies to apply to the stock market forecasting domain</a:t>
                      </a:r>
                      <a:endParaRPr sz="1500"/>
                    </a:p>
                  </a:txBody>
                  <a:tcPr marT="45725" marB="45725" marR="91450" marL="9145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1"/>
          <p:cNvSpPr txBox="1"/>
          <p:nvPr>
            <p:ph type="title"/>
          </p:nvPr>
        </p:nvSpPr>
        <p:spPr>
          <a:xfrm>
            <a:off x="1189004" y="205519"/>
            <a:ext cx="4466072"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BLOCK DIAGRAM</a:t>
            </a:r>
            <a:endParaRPr/>
          </a:p>
        </p:txBody>
      </p:sp>
      <p:pic>
        <p:nvPicPr>
          <p:cNvPr id="202" name="Google Shape;202;p11"/>
          <p:cNvPicPr preferRelativeResize="0"/>
          <p:nvPr/>
        </p:nvPicPr>
        <p:blipFill rotWithShape="1">
          <a:blip r:embed="rId3">
            <a:alphaModFix/>
          </a:blip>
          <a:srcRect b="0" l="0" r="0" t="0"/>
          <a:stretch/>
        </p:blipFill>
        <p:spPr>
          <a:xfrm>
            <a:off x="2945355" y="1278385"/>
            <a:ext cx="8057641" cy="51845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2"/>
          <p:cNvSpPr txBox="1"/>
          <p:nvPr>
            <p:ph type="title"/>
          </p:nvPr>
        </p:nvSpPr>
        <p:spPr>
          <a:xfrm>
            <a:off x="919119" y="2765839"/>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n-US"/>
              <a:t>DETAILS OF THE MODULES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3"/>
          <p:cNvSpPr txBox="1"/>
          <p:nvPr>
            <p:ph type="title"/>
          </p:nvPr>
        </p:nvSpPr>
        <p:spPr>
          <a:xfrm>
            <a:off x="913795" y="30628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1 : PREPROCESSING </a:t>
            </a:r>
            <a:endParaRPr/>
          </a:p>
        </p:txBody>
      </p:sp>
      <p:sp>
        <p:nvSpPr>
          <p:cNvPr id="213" name="Google Shape;213;p13"/>
          <p:cNvSpPr txBox="1"/>
          <p:nvPr>
            <p:ph idx="1" type="body"/>
          </p:nvPr>
        </p:nvSpPr>
        <p:spPr>
          <a:xfrm>
            <a:off x="913795" y="1632601"/>
            <a:ext cx="10760342" cy="5061162"/>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lt1"/>
              </a:buClr>
              <a:buSzPts val="1400"/>
              <a:buNone/>
            </a:pPr>
            <a:r>
              <a:rPr b="1" lang="en-US" sz="1400" u="sng"/>
              <a:t>Input</a:t>
            </a:r>
            <a:r>
              <a:rPr lang="en-US" sz="1400"/>
              <a:t>: Stock market dataset is given as input in csv format(stockData.csv)</a:t>
            </a:r>
            <a:endParaRPr/>
          </a:p>
          <a:p>
            <a:pPr indent="0" lvl="0" marL="0" rtl="0" algn="l">
              <a:lnSpc>
                <a:spcPct val="120000"/>
              </a:lnSpc>
              <a:spcBef>
                <a:spcPts val="1000"/>
              </a:spcBef>
              <a:spcAft>
                <a:spcPts val="0"/>
              </a:spcAft>
              <a:buClr>
                <a:schemeClr val="lt1"/>
              </a:buClr>
              <a:buSzPts val="1400"/>
              <a:buNone/>
            </a:pPr>
            <a:r>
              <a:rPr b="1" lang="en-US" sz="1400" u="sng"/>
              <a:t>Output</a:t>
            </a:r>
            <a:r>
              <a:rPr lang="en-US" sz="1400"/>
              <a:t>: Stock market dataset with selected attributes (columns) -(extractedStockData.csv)</a:t>
            </a:r>
            <a:endParaRPr/>
          </a:p>
          <a:p>
            <a:pPr indent="0" lvl="0" marL="0" rtl="0" algn="l">
              <a:lnSpc>
                <a:spcPct val="120000"/>
              </a:lnSpc>
              <a:spcBef>
                <a:spcPts val="1000"/>
              </a:spcBef>
              <a:spcAft>
                <a:spcPts val="0"/>
              </a:spcAft>
              <a:buClr>
                <a:schemeClr val="lt1"/>
              </a:buClr>
              <a:buSzPts val="1400"/>
              <a:buNone/>
            </a:pPr>
            <a:r>
              <a:rPr b="1" lang="en-US" sz="1400" u="sng"/>
              <a:t>Explanation</a:t>
            </a:r>
            <a:r>
              <a:rPr lang="en-US" sz="1400"/>
              <a:t>:</a:t>
            </a:r>
            <a:endParaRPr/>
          </a:p>
          <a:p>
            <a:pPr indent="-228600" lvl="0" marL="228600" rtl="0" algn="l">
              <a:lnSpc>
                <a:spcPct val="120000"/>
              </a:lnSpc>
              <a:spcBef>
                <a:spcPts val="1000"/>
              </a:spcBef>
              <a:spcAft>
                <a:spcPts val="0"/>
              </a:spcAft>
              <a:buClr>
                <a:schemeClr val="lt1"/>
              </a:buClr>
              <a:buSzPts val="1380"/>
              <a:buFont typeface="Noto Sans Symbols"/>
              <a:buChar char="❖"/>
            </a:pPr>
            <a:r>
              <a:rPr lang="en-US" sz="1380"/>
              <a:t>The data set stockData.csv contains attributes such as date, open, high, low, close, volume.</a:t>
            </a:r>
            <a:endParaRPr/>
          </a:p>
          <a:p>
            <a:pPr indent="-228600" lvl="0" marL="228600" rtl="0" algn="l">
              <a:lnSpc>
                <a:spcPct val="120000"/>
              </a:lnSpc>
              <a:spcBef>
                <a:spcPts val="1000"/>
              </a:spcBef>
              <a:spcAft>
                <a:spcPts val="0"/>
              </a:spcAft>
              <a:buClr>
                <a:schemeClr val="lt1"/>
              </a:buClr>
              <a:buSzPts val="1380"/>
              <a:buFont typeface="Noto Sans Symbols"/>
              <a:buChar char="❖"/>
            </a:pPr>
            <a:r>
              <a:rPr lang="en-US" sz="1380" u="sng"/>
              <a:t>Open</a:t>
            </a:r>
            <a:r>
              <a:rPr lang="en-US" sz="1380"/>
              <a:t>: It is the price at which the financial security opens in the market when trading begins. It may or may not be different from the previous day's closing price.</a:t>
            </a:r>
            <a:endParaRPr/>
          </a:p>
          <a:p>
            <a:pPr indent="-228600" lvl="0" marL="228600" rtl="0" algn="l">
              <a:lnSpc>
                <a:spcPct val="120000"/>
              </a:lnSpc>
              <a:spcBef>
                <a:spcPts val="1000"/>
              </a:spcBef>
              <a:spcAft>
                <a:spcPts val="0"/>
              </a:spcAft>
              <a:buClr>
                <a:schemeClr val="lt1"/>
              </a:buClr>
              <a:buSzPts val="1380"/>
              <a:buFont typeface="Noto Sans Symbols"/>
              <a:buChar char="❖"/>
            </a:pPr>
            <a:r>
              <a:rPr lang="en-US" sz="1380" u="sng"/>
              <a:t>High</a:t>
            </a:r>
            <a:r>
              <a:rPr lang="en-US" sz="1380"/>
              <a:t>: Today's high refers to a security's intraday high trading price or the highest price at which a stock traded during the course of the day.</a:t>
            </a:r>
            <a:endParaRPr/>
          </a:p>
          <a:p>
            <a:pPr indent="-228600" lvl="0" marL="228600" rtl="0" algn="l">
              <a:lnSpc>
                <a:spcPct val="120000"/>
              </a:lnSpc>
              <a:spcBef>
                <a:spcPts val="1000"/>
              </a:spcBef>
              <a:spcAft>
                <a:spcPts val="0"/>
              </a:spcAft>
              <a:buClr>
                <a:schemeClr val="lt1"/>
              </a:buClr>
              <a:buSzPts val="1380"/>
              <a:buFont typeface="Noto Sans Symbols"/>
              <a:buChar char="❖"/>
            </a:pPr>
            <a:r>
              <a:rPr lang="en-US" sz="1380" u="sng"/>
              <a:t>Low</a:t>
            </a:r>
            <a:r>
              <a:rPr lang="en-US" sz="1380"/>
              <a:t>: Today's low is a security's intraday low trading price. Today's low is the lowest price at which a stock trades over the course of a trading day.</a:t>
            </a:r>
            <a:endParaRPr/>
          </a:p>
          <a:p>
            <a:pPr indent="-228600" lvl="0" marL="228600" rtl="0" algn="l">
              <a:lnSpc>
                <a:spcPct val="120000"/>
              </a:lnSpc>
              <a:spcBef>
                <a:spcPts val="1000"/>
              </a:spcBef>
              <a:spcAft>
                <a:spcPts val="0"/>
              </a:spcAft>
              <a:buClr>
                <a:schemeClr val="lt1"/>
              </a:buClr>
              <a:buSzPts val="1380"/>
              <a:buFont typeface="Noto Sans Symbols"/>
              <a:buChar char="❖"/>
            </a:pPr>
            <a:r>
              <a:rPr lang="en-US" sz="1380" u="sng"/>
              <a:t>Close</a:t>
            </a:r>
            <a:r>
              <a:rPr lang="en-US" sz="1380"/>
              <a:t>: The final price at which the stock was traded before the market closed for the day.</a:t>
            </a:r>
            <a:endParaRPr/>
          </a:p>
          <a:p>
            <a:pPr indent="-228600" lvl="0" marL="228600" rtl="0" algn="l">
              <a:lnSpc>
                <a:spcPct val="120000"/>
              </a:lnSpc>
              <a:spcBef>
                <a:spcPts val="1000"/>
              </a:spcBef>
              <a:spcAft>
                <a:spcPts val="0"/>
              </a:spcAft>
              <a:buClr>
                <a:schemeClr val="lt1"/>
              </a:buClr>
              <a:buSzPts val="1380"/>
              <a:buFont typeface="Noto Sans Symbols"/>
              <a:buChar char="❖"/>
            </a:pPr>
            <a:r>
              <a:rPr lang="en-US" sz="1380" u="sng"/>
              <a:t>Volume</a:t>
            </a:r>
            <a:r>
              <a:rPr lang="en-US" sz="1380"/>
              <a:t>: Volume is the amount of an asset or Security that changes hands over some period of time, often over the course of a day. For instance, stock trading volume would refer to the number of shares of a security traded between its daily open and close.</a:t>
            </a:r>
            <a:endParaRPr/>
          </a:p>
          <a:p>
            <a:pPr indent="-228600" lvl="0" marL="228600" rtl="0" algn="l">
              <a:lnSpc>
                <a:spcPct val="120000"/>
              </a:lnSpc>
              <a:spcBef>
                <a:spcPts val="1000"/>
              </a:spcBef>
              <a:spcAft>
                <a:spcPts val="0"/>
              </a:spcAft>
              <a:buClr>
                <a:schemeClr val="lt1"/>
              </a:buClr>
              <a:buSzPts val="1380"/>
              <a:buFont typeface="Noto Sans Symbols"/>
              <a:buChar char="❖"/>
            </a:pPr>
            <a:r>
              <a:rPr lang="en-US" sz="1380"/>
              <a:t>The extracted dataset contains only six attributes namely date, open, high, low, close, volume. Close attribute is the label and the open, close variable are the weights.</a:t>
            </a:r>
            <a:endParaRPr sz="138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4"/>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2 : NORMALIZATION</a:t>
            </a:r>
            <a:endParaRPr/>
          </a:p>
        </p:txBody>
      </p:sp>
      <p:sp>
        <p:nvSpPr>
          <p:cNvPr id="219" name="Google Shape;219;p14"/>
          <p:cNvSpPr txBox="1"/>
          <p:nvPr>
            <p:ph idx="1" type="body"/>
          </p:nvPr>
        </p:nvSpPr>
        <p:spPr>
          <a:xfrm>
            <a:off x="913795" y="2096064"/>
            <a:ext cx="10353762" cy="4619696"/>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2000"/>
              <a:buNone/>
            </a:pPr>
            <a:r>
              <a:rPr b="1" lang="en-US" u="sng"/>
              <a:t>Input</a:t>
            </a:r>
            <a:r>
              <a:rPr lang="en-US"/>
              <a:t>: Stock market dataset with selected attributes (columns) -(extractedStockData.csv)</a:t>
            </a:r>
            <a:endParaRPr/>
          </a:p>
          <a:p>
            <a:pPr indent="0" lvl="0" marL="0" rtl="0" algn="l">
              <a:lnSpc>
                <a:spcPct val="120000"/>
              </a:lnSpc>
              <a:spcBef>
                <a:spcPts val="1000"/>
              </a:spcBef>
              <a:spcAft>
                <a:spcPts val="0"/>
              </a:spcAft>
              <a:buClr>
                <a:schemeClr val="lt1"/>
              </a:buClr>
              <a:buSzPts val="2000"/>
              <a:buNone/>
            </a:pPr>
            <a:r>
              <a:rPr b="1" lang="en-US" u="sng"/>
              <a:t>Output</a:t>
            </a:r>
            <a:r>
              <a:rPr lang="en-US"/>
              <a:t>: Pre-processed stock dataset (preprocessedData.csv)</a:t>
            </a:r>
            <a:endParaRPr/>
          </a:p>
          <a:p>
            <a:pPr indent="0" lvl="0" marL="0" rtl="0" algn="l">
              <a:lnSpc>
                <a:spcPct val="120000"/>
              </a:lnSpc>
              <a:spcBef>
                <a:spcPts val="1000"/>
              </a:spcBef>
              <a:spcAft>
                <a:spcPts val="0"/>
              </a:spcAft>
              <a:buClr>
                <a:schemeClr val="lt1"/>
              </a:buClr>
              <a:buSzPts val="2000"/>
              <a:buNone/>
            </a:pPr>
            <a:r>
              <a:rPr b="1" lang="en-US" u="sng"/>
              <a:t>Explanation</a:t>
            </a:r>
            <a:r>
              <a:rPr lang="en-US"/>
              <a:t>: 	</a:t>
            </a:r>
            <a:endParaRPr/>
          </a:p>
          <a:p>
            <a:pPr indent="-228600" lvl="0" marL="228600" rtl="0" algn="l">
              <a:lnSpc>
                <a:spcPct val="120000"/>
              </a:lnSpc>
              <a:spcBef>
                <a:spcPts val="1000"/>
              </a:spcBef>
              <a:spcAft>
                <a:spcPts val="0"/>
              </a:spcAft>
              <a:buClr>
                <a:schemeClr val="lt1"/>
              </a:buClr>
              <a:buSzPts val="2000"/>
              <a:buFont typeface="Noto Sans Symbols"/>
              <a:buChar char="❖"/>
            </a:pPr>
            <a:r>
              <a:rPr lang="en-US"/>
              <a:t>Normalization is a technique often applied as part of data preparation for machine learning.</a:t>
            </a:r>
            <a:endParaRPr/>
          </a:p>
          <a:p>
            <a:pPr indent="-228600" lvl="0" marL="228600" rtl="0" algn="l">
              <a:lnSpc>
                <a:spcPct val="120000"/>
              </a:lnSpc>
              <a:spcBef>
                <a:spcPts val="1000"/>
              </a:spcBef>
              <a:spcAft>
                <a:spcPts val="0"/>
              </a:spcAft>
              <a:buClr>
                <a:schemeClr val="lt1"/>
              </a:buClr>
              <a:buSzPts val="2000"/>
              <a:buFont typeface="Noto Sans Symbols"/>
              <a:buChar char="❖"/>
            </a:pPr>
            <a:r>
              <a:rPr lang="en-US"/>
              <a:t> The goal of normalization is to change the values of numeric columns in the dataset to use a common scale, without distorting differences in the ranges of values or losing information. </a:t>
            </a:r>
            <a:endParaRPr/>
          </a:p>
          <a:p>
            <a:pPr indent="-228600" lvl="0" marL="228600" rtl="0" algn="l">
              <a:lnSpc>
                <a:spcPct val="120000"/>
              </a:lnSpc>
              <a:spcBef>
                <a:spcPts val="1000"/>
              </a:spcBef>
              <a:spcAft>
                <a:spcPts val="0"/>
              </a:spcAft>
              <a:buClr>
                <a:schemeClr val="lt1"/>
              </a:buClr>
              <a:buSzPts val="2000"/>
              <a:buFont typeface="Noto Sans Symbols"/>
              <a:buChar char="❖"/>
            </a:pPr>
            <a:r>
              <a:rPr lang="en-US"/>
              <a:t>In this module we use MinMaxScalar to normalize the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5"/>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3 : TRAINING THE LSTM MODEL</a:t>
            </a:r>
            <a:endParaRPr/>
          </a:p>
        </p:txBody>
      </p:sp>
      <p:sp>
        <p:nvSpPr>
          <p:cNvPr id="225" name="Google Shape;225;p15"/>
          <p:cNvSpPr txBox="1"/>
          <p:nvPr>
            <p:ph idx="1" type="body"/>
          </p:nvPr>
        </p:nvSpPr>
        <p:spPr>
          <a:xfrm>
            <a:off x="913794" y="2096065"/>
            <a:ext cx="10565033" cy="458882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120000"/>
              </a:lnSpc>
              <a:spcBef>
                <a:spcPts val="0"/>
              </a:spcBef>
              <a:spcAft>
                <a:spcPts val="0"/>
              </a:spcAft>
              <a:buClr>
                <a:schemeClr val="lt1"/>
              </a:buClr>
              <a:buSzPct val="100000"/>
              <a:buNone/>
            </a:pPr>
            <a:r>
              <a:rPr b="1" lang="en-US" u="sng"/>
              <a:t>Input</a:t>
            </a:r>
            <a:r>
              <a:rPr lang="en-US"/>
              <a:t>: Pre-processed stock dataset (preprocessedData.csv)</a:t>
            </a:r>
            <a:endParaRPr/>
          </a:p>
          <a:p>
            <a:pPr indent="0" lvl="0" marL="0" rtl="0" algn="l">
              <a:lnSpc>
                <a:spcPct val="120000"/>
              </a:lnSpc>
              <a:spcBef>
                <a:spcPts val="1000"/>
              </a:spcBef>
              <a:spcAft>
                <a:spcPts val="0"/>
              </a:spcAft>
              <a:buClr>
                <a:schemeClr val="lt1"/>
              </a:buClr>
              <a:buSzPct val="100000"/>
              <a:buNone/>
            </a:pPr>
            <a:r>
              <a:rPr b="1" lang="en-US" u="sng"/>
              <a:t>Output</a:t>
            </a:r>
            <a:r>
              <a:rPr lang="en-US"/>
              <a:t>: Trained model</a:t>
            </a:r>
            <a:endParaRPr/>
          </a:p>
          <a:p>
            <a:pPr indent="0" lvl="0" marL="0" rtl="0" algn="l">
              <a:lnSpc>
                <a:spcPct val="120000"/>
              </a:lnSpc>
              <a:spcBef>
                <a:spcPts val="1000"/>
              </a:spcBef>
              <a:spcAft>
                <a:spcPts val="0"/>
              </a:spcAft>
              <a:buClr>
                <a:schemeClr val="lt1"/>
              </a:buClr>
              <a:buSzPct val="100000"/>
              <a:buNone/>
            </a:pPr>
            <a:r>
              <a:rPr b="1" lang="en-US" u="sng"/>
              <a:t>Explanation</a:t>
            </a:r>
            <a:r>
              <a:rPr lang="en-US"/>
              <a:t>:</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a:t>In this module we create a data structure with ‘n’ timesteps and 1 output. For example: If the timesteps is equal to 60, then the first 60 days is used to predict the closing value of 61st day, and data of day2 to day61 is used to predict the closing value of 62nd day.</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a:t> In this model the train data is fed into the model and trained for prediction assigning random biases and weights.</a:t>
            </a:r>
            <a:endParaRPr/>
          </a:p>
          <a:p>
            <a:pPr indent="-228600" lvl="0" marL="228600" rtl="0" algn="l">
              <a:lnSpc>
                <a:spcPct val="120000"/>
              </a:lnSpc>
              <a:spcBef>
                <a:spcPts val="1000"/>
              </a:spcBef>
              <a:spcAft>
                <a:spcPts val="0"/>
              </a:spcAft>
              <a:buClr>
                <a:schemeClr val="lt1"/>
              </a:buClr>
              <a:buSzPct val="100000"/>
              <a:buFont typeface="Noto Sans Symbols"/>
              <a:buChar char="❖"/>
            </a:pPr>
            <a:r>
              <a:rPr b="1" lang="en-US"/>
              <a:t>Optimizer</a:t>
            </a:r>
            <a:r>
              <a:rPr lang="en-US"/>
              <a:t>: The type of optimizer used can greatly affect how fast the algorithm coverages to the minimum value. Here we have chosen to use Adam optimizer. </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a:t>The Adam Optimizer combines the perks of two other optimizers: ADAgrad and RMSprop. Adam (Adaptive Movement Estimation) computes adaptive learning rates for each parameter based on its past gradients.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6"/>
          <p:cNvSpPr txBox="1"/>
          <p:nvPr>
            <p:ph type="title"/>
          </p:nvPr>
        </p:nvSpPr>
        <p:spPr>
          <a:xfrm>
            <a:off x="917447" y="587815"/>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3 (CONTD.)</a:t>
            </a:r>
            <a:endParaRPr/>
          </a:p>
        </p:txBody>
      </p:sp>
      <p:sp>
        <p:nvSpPr>
          <p:cNvPr id="231" name="Google Shape;231;p16"/>
          <p:cNvSpPr txBox="1"/>
          <p:nvPr/>
        </p:nvSpPr>
        <p:spPr>
          <a:xfrm>
            <a:off x="917447" y="3189615"/>
            <a:ext cx="10492626"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b="1" i="0" lang="en-US" sz="1800" u="none" cap="none" strike="noStrike">
                <a:solidFill>
                  <a:schemeClr val="lt1"/>
                </a:solidFill>
                <a:latin typeface="Rockwell"/>
                <a:ea typeface="Rockwell"/>
                <a:cs typeface="Rockwell"/>
                <a:sym typeface="Rockwell"/>
              </a:rPr>
              <a:t>Regularization</a:t>
            </a:r>
            <a:r>
              <a:rPr b="0" i="0" lang="en-US" sz="1800" u="none" cap="none" strike="noStrike">
                <a:solidFill>
                  <a:schemeClr val="lt1"/>
                </a:solidFill>
                <a:latin typeface="Rockwell"/>
                <a:ea typeface="Rockwell"/>
                <a:cs typeface="Rockwell"/>
                <a:sym typeface="Rockwell"/>
              </a:rPr>
              <a:t>: Another important aspect of training the model is making sure the weights do not get too large, hence. overfit. For this purpose, we have chosen to use Tikhonov regularization. </a:t>
            </a:r>
            <a:endParaRPr b="0" i="0" sz="1800" u="none" cap="none" strike="noStrike">
              <a:solidFill>
                <a:schemeClr val="lt1"/>
              </a:solidFill>
              <a:latin typeface="Rockwell"/>
              <a:ea typeface="Rockwell"/>
              <a:cs typeface="Rockwell"/>
              <a:sym typeface="Rockwell"/>
            </a:endParaRPr>
          </a:p>
        </p:txBody>
      </p:sp>
      <p:sp>
        <p:nvSpPr>
          <p:cNvPr id="232" name="Google Shape;232;p16"/>
          <p:cNvSpPr txBox="1"/>
          <p:nvPr/>
        </p:nvSpPr>
        <p:spPr>
          <a:xfrm>
            <a:off x="917447" y="5757019"/>
            <a:ext cx="10203032"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b="1" i="0" lang="en-US" sz="1800" u="none" cap="none" strike="noStrike">
                <a:solidFill>
                  <a:schemeClr val="lt1"/>
                </a:solidFill>
                <a:latin typeface="Rockwell"/>
                <a:ea typeface="Rockwell"/>
                <a:cs typeface="Rockwell"/>
                <a:sym typeface="Rockwell"/>
              </a:rPr>
              <a:t>Dropouts</a:t>
            </a:r>
            <a:r>
              <a:rPr b="0" i="0" lang="en-US" sz="1800" u="none" cap="none" strike="noStrike">
                <a:solidFill>
                  <a:schemeClr val="lt1"/>
                </a:solidFill>
                <a:latin typeface="Rockwell"/>
                <a:ea typeface="Rockwell"/>
                <a:cs typeface="Rockwell"/>
                <a:sym typeface="Rockwell"/>
              </a:rPr>
              <a:t>: Dropouts are used in making the neurons more robust and hence allowing them to predict the trend without focusing on any one neuron.</a:t>
            </a:r>
            <a:endParaRPr b="0" i="0" sz="1800" u="none" cap="none" strike="noStrike">
              <a:solidFill>
                <a:schemeClr val="lt1"/>
              </a:solidFill>
              <a:latin typeface="Rockwell"/>
              <a:ea typeface="Rockwell"/>
              <a:cs typeface="Rockwell"/>
              <a:sym typeface="Rockwell"/>
            </a:endParaRPr>
          </a:p>
        </p:txBody>
      </p:sp>
      <p:sp>
        <p:nvSpPr>
          <p:cNvPr id="233" name="Google Shape;233;p16"/>
          <p:cNvSpPr txBox="1"/>
          <p:nvPr/>
        </p:nvSpPr>
        <p:spPr>
          <a:xfrm>
            <a:off x="1367160" y="1734845"/>
            <a:ext cx="2406108" cy="278794"/>
          </a:xfrm>
          <a:prstGeom prst="rect">
            <a:avLst/>
          </a:prstGeom>
          <a:blipFill rotWithShape="1">
            <a:blip r:embed="rId3">
              <a:alphaModFix/>
            </a:blip>
            <a:stretch>
              <a:fillRect b="-39997" l="-757" r="-50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latin typeface="Rockwell"/>
                <a:ea typeface="Rockwell"/>
                <a:cs typeface="Rockwell"/>
                <a:sym typeface="Rockwell"/>
              </a:rPr>
              <a:t> </a:t>
            </a:r>
            <a:endParaRPr/>
          </a:p>
        </p:txBody>
      </p:sp>
      <p:sp>
        <p:nvSpPr>
          <p:cNvPr id="234" name="Google Shape;234;p16"/>
          <p:cNvSpPr txBox="1"/>
          <p:nvPr/>
        </p:nvSpPr>
        <p:spPr>
          <a:xfrm>
            <a:off x="1367160" y="2532070"/>
            <a:ext cx="2527295" cy="276999"/>
          </a:xfrm>
          <a:prstGeom prst="rect">
            <a:avLst/>
          </a:prstGeom>
          <a:blipFill rotWithShape="1">
            <a:blip r:embed="rId4">
              <a:alphaModFix/>
            </a:blip>
            <a:stretch>
              <a:fillRect b="-34781" l="-721"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Rockwell"/>
                <a:ea typeface="Rockwell"/>
                <a:cs typeface="Rockwell"/>
                <a:sym typeface="Rockwell"/>
              </a:rPr>
              <a:t> </a:t>
            </a:r>
            <a:endParaRPr/>
          </a:p>
        </p:txBody>
      </p:sp>
      <p:sp>
        <p:nvSpPr>
          <p:cNvPr id="235" name="Google Shape;235;p16"/>
          <p:cNvSpPr txBox="1"/>
          <p:nvPr/>
        </p:nvSpPr>
        <p:spPr>
          <a:xfrm>
            <a:off x="5836728" y="1644286"/>
            <a:ext cx="1207831" cy="5397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Rockwell"/>
                <a:ea typeface="Rockwell"/>
                <a:cs typeface="Rockwell"/>
                <a:sym typeface="Rockwell"/>
              </a:rPr>
              <a:t> </a:t>
            </a:r>
            <a:endParaRPr/>
          </a:p>
        </p:txBody>
      </p:sp>
      <p:sp>
        <p:nvSpPr>
          <p:cNvPr id="236" name="Google Shape;236;p16"/>
          <p:cNvSpPr txBox="1"/>
          <p:nvPr/>
        </p:nvSpPr>
        <p:spPr>
          <a:xfrm>
            <a:off x="5836728" y="2448056"/>
            <a:ext cx="1279004" cy="53950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Rockwell"/>
                <a:ea typeface="Rockwell"/>
                <a:cs typeface="Rockwell"/>
                <a:sym typeface="Rockwell"/>
              </a:rPr>
              <a:t> </a:t>
            </a:r>
            <a:endParaRPr/>
          </a:p>
        </p:txBody>
      </p:sp>
      <p:sp>
        <p:nvSpPr>
          <p:cNvPr id="237" name="Google Shape;237;p16"/>
          <p:cNvSpPr txBox="1"/>
          <p:nvPr/>
        </p:nvSpPr>
        <p:spPr>
          <a:xfrm>
            <a:off x="1459115" y="4740457"/>
            <a:ext cx="1608699" cy="756233"/>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Rockwell"/>
                <a:ea typeface="Rockwell"/>
                <a:cs typeface="Rockwell"/>
                <a:sym typeface="Rockwell"/>
              </a:rPr>
              <a:t> </a:t>
            </a:r>
            <a:endParaRPr/>
          </a:p>
        </p:txBody>
      </p:sp>
      <p:sp>
        <p:nvSpPr>
          <p:cNvPr id="238" name="Google Shape;238;p16"/>
          <p:cNvSpPr txBox="1"/>
          <p:nvPr/>
        </p:nvSpPr>
        <p:spPr>
          <a:xfrm>
            <a:off x="2982174" y="4967036"/>
            <a:ext cx="1457900" cy="276999"/>
          </a:xfrm>
          <a:prstGeom prst="rect">
            <a:avLst/>
          </a:prstGeom>
          <a:blipFill rotWithShape="1">
            <a:blip r:embed="rId8">
              <a:alphaModFix/>
            </a:blip>
            <a:stretch>
              <a:fillRect b="-37775" l="0" r="-292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Rockwell"/>
                <a:ea typeface="Rockwell"/>
                <a:cs typeface="Rockwell"/>
                <a:sym typeface="Rockwell"/>
              </a:rPr>
              <a:t> </a:t>
            </a:r>
            <a:endParaRPr/>
          </a:p>
        </p:txBody>
      </p:sp>
      <p:sp>
        <p:nvSpPr>
          <p:cNvPr id="239" name="Google Shape;239;p16"/>
          <p:cNvSpPr txBox="1"/>
          <p:nvPr/>
        </p:nvSpPr>
        <p:spPr>
          <a:xfrm>
            <a:off x="4440074" y="4974591"/>
            <a:ext cx="552331" cy="287964"/>
          </a:xfrm>
          <a:prstGeom prst="rect">
            <a:avLst/>
          </a:prstGeom>
          <a:blipFill rotWithShape="1">
            <a:blip r:embed="rId9">
              <a:alphaModFix/>
            </a:blip>
            <a:stretch>
              <a:fillRect b="-36167" l="0" r="-329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Rockwell"/>
                <a:ea typeface="Rockwell"/>
                <a:cs typeface="Rockwell"/>
                <a:sym typeface="Rockwell"/>
              </a:rPr>
              <a:t> </a:t>
            </a:r>
            <a:endParaRPr/>
          </a:p>
        </p:txBody>
      </p:sp>
      <p:sp>
        <p:nvSpPr>
          <p:cNvPr id="240" name="Google Shape;240;p16"/>
          <p:cNvSpPr txBox="1"/>
          <p:nvPr/>
        </p:nvSpPr>
        <p:spPr>
          <a:xfrm>
            <a:off x="1661761" y="5244035"/>
            <a:ext cx="601703" cy="276999"/>
          </a:xfrm>
          <a:prstGeom prst="rect">
            <a:avLst/>
          </a:prstGeom>
          <a:blipFill rotWithShape="1">
            <a:blip r:embed="rId10">
              <a:alphaModFix/>
            </a:blip>
            <a:stretch>
              <a:fillRect b="-34781" l="-13264" r="-510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Rockwell"/>
                <a:ea typeface="Rockwell"/>
                <a:cs typeface="Rockwell"/>
                <a:sym typeface="Rockwell"/>
              </a:rPr>
              <a:t> </a:t>
            </a:r>
            <a:endParaRPr/>
          </a:p>
        </p:txBody>
      </p:sp>
      <p:sp>
        <p:nvSpPr>
          <p:cNvPr id="241" name="Google Shape;241;p16"/>
          <p:cNvSpPr txBox="1"/>
          <p:nvPr/>
        </p:nvSpPr>
        <p:spPr>
          <a:xfrm>
            <a:off x="4285655" y="2097731"/>
            <a:ext cx="1038687" cy="3671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where</a:t>
            </a:r>
            <a:endParaRPr sz="1800">
              <a:solidFill>
                <a:schemeClr val="lt1"/>
              </a:solidFill>
              <a:latin typeface="Arial"/>
              <a:ea typeface="Arial"/>
              <a:cs typeface="Arial"/>
              <a:sym typeface="Arial"/>
            </a:endParaRPr>
          </a:p>
        </p:txBody>
      </p:sp>
      <p:sp>
        <p:nvSpPr>
          <p:cNvPr id="242" name="Google Shape;242;p16"/>
          <p:cNvSpPr txBox="1"/>
          <p:nvPr/>
        </p:nvSpPr>
        <p:spPr>
          <a:xfrm>
            <a:off x="1210539" y="4341212"/>
            <a:ext cx="42403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Rockwell"/>
                <a:ea typeface="Rockwell"/>
                <a:cs typeface="Rockwell"/>
                <a:sym typeface="Rockwell"/>
              </a:rPr>
              <a:t>The minimization problem is given by:</a:t>
            </a:r>
            <a:endParaRPr sz="1800">
              <a:solidFill>
                <a:schemeClr val="lt1"/>
              </a:solidFill>
              <a:latin typeface="Rockwell"/>
              <a:ea typeface="Rockwell"/>
              <a:cs typeface="Rockwell"/>
              <a:sym typeface="Rockwe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7"/>
          <p:cNvSpPr txBox="1"/>
          <p:nvPr>
            <p:ph type="title"/>
          </p:nvPr>
        </p:nvSpPr>
        <p:spPr>
          <a:xfrm>
            <a:off x="913795" y="609600"/>
            <a:ext cx="10636054" cy="134348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Bookman Old Style"/>
              <a:buNone/>
            </a:pPr>
            <a:r>
              <a:rPr lang="en-US" sz="2800"/>
              <a:t>MODULE 4 :OUTPUT GENERATION AND VISUALIZATION</a:t>
            </a:r>
            <a:endParaRPr sz="2800"/>
          </a:p>
        </p:txBody>
      </p:sp>
      <p:sp>
        <p:nvSpPr>
          <p:cNvPr id="248" name="Google Shape;248;p17"/>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20000"/>
              </a:lnSpc>
              <a:spcBef>
                <a:spcPts val="0"/>
              </a:spcBef>
              <a:spcAft>
                <a:spcPts val="0"/>
              </a:spcAft>
              <a:buClr>
                <a:schemeClr val="lt1"/>
              </a:buClr>
              <a:buSzPct val="100000"/>
              <a:buNone/>
            </a:pPr>
            <a:r>
              <a:rPr b="1" lang="en-US" u="sng"/>
              <a:t>Input</a:t>
            </a:r>
            <a:r>
              <a:rPr lang="en-US"/>
              <a:t>: Test dataset</a:t>
            </a:r>
            <a:endParaRPr/>
          </a:p>
          <a:p>
            <a:pPr indent="0" lvl="0" marL="0" rtl="0" algn="l">
              <a:lnSpc>
                <a:spcPct val="120000"/>
              </a:lnSpc>
              <a:spcBef>
                <a:spcPts val="1000"/>
              </a:spcBef>
              <a:spcAft>
                <a:spcPts val="0"/>
              </a:spcAft>
              <a:buClr>
                <a:schemeClr val="lt1"/>
              </a:buClr>
              <a:buSzPct val="100000"/>
              <a:buNone/>
            </a:pPr>
            <a:r>
              <a:rPr b="1" lang="en-US" u="sng"/>
              <a:t>Output</a:t>
            </a:r>
            <a:r>
              <a:rPr lang="en-US"/>
              <a:t>: Predicted closing values of the stock and a plot of the predicted values and actual value.</a:t>
            </a:r>
            <a:endParaRPr/>
          </a:p>
          <a:p>
            <a:pPr indent="0" lvl="0" marL="0" rtl="0" algn="l">
              <a:lnSpc>
                <a:spcPct val="120000"/>
              </a:lnSpc>
              <a:spcBef>
                <a:spcPts val="1000"/>
              </a:spcBef>
              <a:spcAft>
                <a:spcPts val="0"/>
              </a:spcAft>
              <a:buClr>
                <a:schemeClr val="lt1"/>
              </a:buClr>
              <a:buSzPct val="100000"/>
              <a:buNone/>
            </a:pPr>
            <a:r>
              <a:rPr b="1" lang="en-US" u="sng"/>
              <a:t>Explanation</a:t>
            </a:r>
            <a:r>
              <a:rPr lang="en-US"/>
              <a:t>:</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a:t>A rolling analysis of time series models is often used to assess the model’s stability over time. </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a:t>When analysing financial time series data using statistical models, a key assumption is that the parameters of the model are constant over time. </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a:t>Once the model predicts the value of close price for unseen data (test data), then a plot is constructed using matplot.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8"/>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5 :RISK ANALYSIS</a:t>
            </a:r>
            <a:endParaRPr/>
          </a:p>
        </p:txBody>
      </p:sp>
      <p:sp>
        <p:nvSpPr>
          <p:cNvPr id="254" name="Google Shape;254;p18"/>
          <p:cNvSpPr txBox="1"/>
          <p:nvPr>
            <p:ph idx="1" type="body"/>
          </p:nvPr>
        </p:nvSpPr>
        <p:spPr>
          <a:xfrm>
            <a:off x="913795" y="2096064"/>
            <a:ext cx="10353762" cy="4081216"/>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120000"/>
              </a:lnSpc>
              <a:spcBef>
                <a:spcPts val="0"/>
              </a:spcBef>
              <a:spcAft>
                <a:spcPts val="0"/>
              </a:spcAft>
              <a:buClr>
                <a:schemeClr val="lt1"/>
              </a:buClr>
              <a:buSzPct val="100000"/>
              <a:buNone/>
            </a:pPr>
            <a:r>
              <a:rPr b="1" lang="en-US" u="sng"/>
              <a:t>Input</a:t>
            </a:r>
            <a:r>
              <a:rPr lang="en-US"/>
              <a:t>: Pre-processed stock dataset (preprocessedData.csv)</a:t>
            </a:r>
            <a:endParaRPr/>
          </a:p>
          <a:p>
            <a:pPr indent="0" lvl="0" marL="0" rtl="0" algn="l">
              <a:lnSpc>
                <a:spcPct val="120000"/>
              </a:lnSpc>
              <a:spcBef>
                <a:spcPts val="1000"/>
              </a:spcBef>
              <a:spcAft>
                <a:spcPts val="0"/>
              </a:spcAft>
              <a:buClr>
                <a:schemeClr val="lt1"/>
              </a:buClr>
              <a:buSzPct val="100000"/>
              <a:buNone/>
            </a:pPr>
            <a:r>
              <a:rPr b="1" lang="en-US" u="sng"/>
              <a:t>Output</a:t>
            </a:r>
            <a:r>
              <a:rPr lang="en-US"/>
              <a:t>: Value at risk and plot of value at risk (risk vs expected return)</a:t>
            </a:r>
            <a:endParaRPr/>
          </a:p>
          <a:p>
            <a:pPr indent="0" lvl="0" marL="0" rtl="0" algn="l">
              <a:lnSpc>
                <a:spcPct val="120000"/>
              </a:lnSpc>
              <a:spcBef>
                <a:spcPts val="1000"/>
              </a:spcBef>
              <a:spcAft>
                <a:spcPts val="0"/>
              </a:spcAft>
              <a:buClr>
                <a:schemeClr val="lt1"/>
              </a:buClr>
              <a:buSzPct val="100000"/>
              <a:buNone/>
            </a:pPr>
            <a:r>
              <a:rPr b="1" lang="en-US" u="sng"/>
              <a:t>Explanation</a:t>
            </a:r>
            <a:r>
              <a:rPr lang="en-US"/>
              <a:t>:</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a:t>There are many ways we can quantify risk, one of the most basic ways using the information we've gathered on daily percentage returns is by comparing the expected return with the standard deviation of the daily returns (Risk).</a:t>
            </a:r>
            <a:endParaRPr/>
          </a:p>
          <a:p>
            <a:pPr indent="-228600" lvl="0" marL="228600" rtl="0" algn="l">
              <a:lnSpc>
                <a:spcPct val="120000"/>
              </a:lnSpc>
              <a:spcBef>
                <a:spcPts val="1000"/>
              </a:spcBef>
              <a:spcAft>
                <a:spcPts val="0"/>
              </a:spcAft>
              <a:buClr>
                <a:schemeClr val="lt1"/>
              </a:buClr>
              <a:buSzPct val="100000"/>
              <a:buFont typeface="Noto Sans Symbols"/>
              <a:buChar char="❖"/>
            </a:pPr>
            <a:r>
              <a:rPr b="1" lang="en-US" u="sng"/>
              <a:t>Daily Returns</a:t>
            </a:r>
            <a:r>
              <a:rPr lang="en-US"/>
              <a:t>: A return, also known as a financial return, in its simplest terms, is the money made or lost on an investment over some period of time.</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a:t> A return can be expressed nominally as the change in dollar value of an investment over time. A return can also be expressed as a percentage derived from the ratio of profit to investment.</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a:t> Daily return is computed and histogram and few are plots are plotted.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9"/>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5 (CONTD)</a:t>
            </a:r>
            <a:endParaRPr/>
          </a:p>
        </p:txBody>
      </p:sp>
      <p:sp>
        <p:nvSpPr>
          <p:cNvPr id="260" name="Google Shape;260;p19"/>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000"/>
              <a:buFont typeface="Noto Sans Symbols"/>
              <a:buChar char="❖"/>
            </a:pPr>
            <a:r>
              <a:rPr b="1" lang="en-US" u="sng"/>
              <a:t>Value at</a:t>
            </a:r>
            <a:r>
              <a:rPr lang="en-US" u="sng"/>
              <a:t> </a:t>
            </a:r>
            <a:r>
              <a:rPr b="1" lang="en-US" u="sng"/>
              <a:t>risk</a:t>
            </a:r>
            <a:r>
              <a:rPr lang="en-US"/>
              <a:t>: Now we move ahead and define a value at risk parameter for our stocks.</a:t>
            </a:r>
            <a:endParaRPr/>
          </a:p>
          <a:p>
            <a:pPr indent="-228600" lvl="0" marL="228600" rtl="0" algn="l">
              <a:lnSpc>
                <a:spcPct val="120000"/>
              </a:lnSpc>
              <a:spcBef>
                <a:spcPts val="1000"/>
              </a:spcBef>
              <a:spcAft>
                <a:spcPts val="0"/>
              </a:spcAft>
              <a:buClr>
                <a:schemeClr val="lt1"/>
              </a:buClr>
              <a:buSzPts val="2000"/>
              <a:buFont typeface="Noto Sans Symbols"/>
              <a:buChar char="❖"/>
            </a:pPr>
            <a:r>
              <a:rPr lang="en-US"/>
              <a:t> We can treat value at risk as the amount of money we could expect to lose (aka putting at risk) for a given confidence interval. </a:t>
            </a:r>
            <a:endParaRPr/>
          </a:p>
          <a:p>
            <a:pPr indent="-228600" lvl="0" marL="228600" rtl="0" algn="l">
              <a:lnSpc>
                <a:spcPct val="120000"/>
              </a:lnSpc>
              <a:spcBef>
                <a:spcPts val="1000"/>
              </a:spcBef>
              <a:spcAft>
                <a:spcPts val="0"/>
              </a:spcAft>
              <a:buClr>
                <a:schemeClr val="lt1"/>
              </a:buClr>
              <a:buSzPts val="2000"/>
              <a:buFont typeface="Noto Sans Symbols"/>
              <a:buChar char="❖"/>
            </a:pPr>
            <a:r>
              <a:rPr lang="en-US"/>
              <a:t>There’s several methods we can use for estimating a value at risk.</a:t>
            </a:r>
            <a:endParaRPr/>
          </a:p>
          <a:p>
            <a:pPr indent="0" lvl="0" marL="0" rtl="0" algn="l">
              <a:lnSpc>
                <a:spcPct val="120000"/>
              </a:lnSpc>
              <a:spcBef>
                <a:spcPts val="1000"/>
              </a:spcBef>
              <a:spcAft>
                <a:spcPts val="0"/>
              </a:spcAft>
              <a:buClr>
                <a:schemeClr val="lt1"/>
              </a:buClr>
              <a:buSzPts val="2000"/>
              <a:buNone/>
            </a:pPr>
            <a:r>
              <a:rPr lang="en-US"/>
              <a:t> We compute and plot:</a:t>
            </a:r>
            <a:endParaRPr/>
          </a:p>
          <a:p>
            <a:pPr indent="0" lvl="0" marL="0" rtl="0" algn="l">
              <a:lnSpc>
                <a:spcPct val="120000"/>
              </a:lnSpc>
              <a:spcBef>
                <a:spcPts val="1000"/>
              </a:spcBef>
              <a:spcAft>
                <a:spcPts val="0"/>
              </a:spcAft>
              <a:buClr>
                <a:schemeClr val="lt1"/>
              </a:buClr>
              <a:buSzPts val="2000"/>
              <a:buNone/>
            </a:pPr>
            <a:r>
              <a:rPr lang="en-US"/>
              <a:t>	5.1  Value at Risk using the Monte Carlo method</a:t>
            </a:r>
            <a:endParaRPr/>
          </a:p>
          <a:p>
            <a:pPr indent="0" lvl="0" marL="0" rtl="0" algn="l">
              <a:lnSpc>
                <a:spcPct val="120000"/>
              </a:lnSpc>
              <a:spcBef>
                <a:spcPts val="1000"/>
              </a:spcBef>
              <a:spcAft>
                <a:spcPts val="0"/>
              </a:spcAft>
              <a:buClr>
                <a:schemeClr val="lt1"/>
              </a:buClr>
              <a:buSzPts val="2000"/>
              <a:buNone/>
            </a:pPr>
            <a:r>
              <a:rPr lang="en-US"/>
              <a:t>	5.2  Value at risk using the "bootstrap" method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ABSTRACT</a:t>
            </a:r>
            <a:endParaRPr/>
          </a:p>
        </p:txBody>
      </p:sp>
      <p:sp>
        <p:nvSpPr>
          <p:cNvPr id="148" name="Google Shape;148;p2"/>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120000"/>
              </a:lnSpc>
              <a:spcBef>
                <a:spcPts val="0"/>
              </a:spcBef>
              <a:spcAft>
                <a:spcPts val="0"/>
              </a:spcAft>
              <a:buClr>
                <a:schemeClr val="lt1"/>
              </a:buClr>
              <a:buSzPct val="100000"/>
              <a:buFont typeface="Noto Sans Symbols"/>
              <a:buChar char="❖"/>
            </a:pPr>
            <a:r>
              <a:rPr lang="en-US"/>
              <a:t>In the finance world, stock trading is one of the most important activities. </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a:t>Stock market prediction is an act of trying to determine the future value of a stock other financial instrument traded on a financial exchange. </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a:t>The technical and fundamental or the time series analysis is used by the most of the stockbrokers while making the stock predictions. </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a:t>In this project we propose a Machine Learning (ML) approach that will be trained from the available stocks data and gain intelligence and then use the acquired knowledge for an accurate prediction. </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a:t>This project seeks to utilize Deep Learning models, Long-Short Term Memory (LSTM) Neural Network algorithm, to predict stock prices.</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a:t> For data with time frames recurrent neural networks (RNNs) come in handy but recent researches have shown that LSTM networks are the most popular and useful variants of RNNs.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0"/>
          <p:cNvSpPr txBox="1"/>
          <p:nvPr>
            <p:ph type="title"/>
          </p:nvPr>
        </p:nvSpPr>
        <p:spPr>
          <a:xfrm>
            <a:off x="919119" y="2765839"/>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n-US"/>
              <a:t>SCREENSHOTS OF MODULES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1"/>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1</a:t>
            </a:r>
            <a:endParaRPr/>
          </a:p>
        </p:txBody>
      </p:sp>
      <p:sp>
        <p:nvSpPr>
          <p:cNvPr id="271" name="Google Shape;271;p21"/>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2000"/>
              <a:buNone/>
            </a:pPr>
            <a:r>
              <a:rPr lang="en-US"/>
              <a:t>Code:</a:t>
            </a:r>
            <a:endParaRPr/>
          </a:p>
        </p:txBody>
      </p:sp>
      <p:pic>
        <p:nvPicPr>
          <p:cNvPr id="272" name="Google Shape;272;p21"/>
          <p:cNvPicPr preferRelativeResize="0"/>
          <p:nvPr/>
        </p:nvPicPr>
        <p:blipFill rotWithShape="1">
          <a:blip r:embed="rId3">
            <a:alphaModFix/>
          </a:blip>
          <a:srcRect b="0" l="0" r="0" t="0"/>
          <a:stretch/>
        </p:blipFill>
        <p:spPr>
          <a:xfrm>
            <a:off x="1096808" y="2966732"/>
            <a:ext cx="6607113" cy="257578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2"/>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1(CONTD)</a:t>
            </a:r>
            <a:endParaRPr/>
          </a:p>
        </p:txBody>
      </p:sp>
      <p:pic>
        <p:nvPicPr>
          <p:cNvPr id="278" name="Google Shape;278;p22"/>
          <p:cNvPicPr preferRelativeResize="0"/>
          <p:nvPr/>
        </p:nvPicPr>
        <p:blipFill rotWithShape="1">
          <a:blip r:embed="rId3">
            <a:alphaModFix/>
          </a:blip>
          <a:srcRect b="0" l="0" r="0" t="0"/>
          <a:stretch/>
        </p:blipFill>
        <p:spPr>
          <a:xfrm>
            <a:off x="1086277" y="2003229"/>
            <a:ext cx="7651143" cy="2491956"/>
          </a:xfrm>
          <a:prstGeom prst="rect">
            <a:avLst/>
          </a:prstGeom>
          <a:noFill/>
          <a:ln>
            <a:noFill/>
          </a:ln>
        </p:spPr>
      </p:pic>
      <p:pic>
        <p:nvPicPr>
          <p:cNvPr id="279" name="Google Shape;279;p22"/>
          <p:cNvPicPr preferRelativeResize="0"/>
          <p:nvPr/>
        </p:nvPicPr>
        <p:blipFill rotWithShape="1">
          <a:blip r:embed="rId4">
            <a:alphaModFix/>
          </a:blip>
          <a:srcRect b="0" l="0" r="0" t="0"/>
          <a:stretch/>
        </p:blipFill>
        <p:spPr>
          <a:xfrm>
            <a:off x="1086277" y="4786025"/>
            <a:ext cx="3444538" cy="17070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3"/>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1</a:t>
            </a:r>
            <a:endParaRPr/>
          </a:p>
        </p:txBody>
      </p:sp>
      <p:sp>
        <p:nvSpPr>
          <p:cNvPr id="285" name="Google Shape;285;p23"/>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2000"/>
              <a:buNone/>
            </a:pPr>
            <a:r>
              <a:rPr lang="en-US"/>
              <a:t>Input:                                                                      Output:</a:t>
            </a:r>
            <a:endParaRPr/>
          </a:p>
        </p:txBody>
      </p:sp>
      <p:pic>
        <p:nvPicPr>
          <p:cNvPr id="286" name="Google Shape;286;p23"/>
          <p:cNvPicPr preferRelativeResize="0"/>
          <p:nvPr/>
        </p:nvPicPr>
        <p:blipFill rotWithShape="1">
          <a:blip r:embed="rId3">
            <a:alphaModFix/>
          </a:blip>
          <a:srcRect b="0" l="0" r="0" t="0"/>
          <a:stretch/>
        </p:blipFill>
        <p:spPr>
          <a:xfrm>
            <a:off x="1011411" y="2712562"/>
            <a:ext cx="3741744" cy="3238781"/>
          </a:xfrm>
          <a:prstGeom prst="rect">
            <a:avLst/>
          </a:prstGeom>
          <a:noFill/>
          <a:ln>
            <a:noFill/>
          </a:ln>
        </p:spPr>
      </p:pic>
      <p:pic>
        <p:nvPicPr>
          <p:cNvPr id="287" name="Google Shape;287;p23"/>
          <p:cNvPicPr preferRelativeResize="0"/>
          <p:nvPr/>
        </p:nvPicPr>
        <p:blipFill rotWithShape="1">
          <a:blip r:embed="rId4">
            <a:alphaModFix/>
          </a:blip>
          <a:srcRect b="0" l="0" r="0" t="0"/>
          <a:stretch/>
        </p:blipFill>
        <p:spPr>
          <a:xfrm>
            <a:off x="6096000" y="2712562"/>
            <a:ext cx="3529049" cy="32387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4"/>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2</a:t>
            </a:r>
            <a:endParaRPr/>
          </a:p>
        </p:txBody>
      </p:sp>
      <p:sp>
        <p:nvSpPr>
          <p:cNvPr id="293" name="Google Shape;293;p24"/>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2000"/>
              <a:buNone/>
            </a:pPr>
            <a:r>
              <a:rPr lang="en-US"/>
              <a:t>Code:     </a:t>
            </a:r>
            <a:endParaRPr/>
          </a:p>
        </p:txBody>
      </p:sp>
      <p:pic>
        <p:nvPicPr>
          <p:cNvPr id="294" name="Google Shape;294;p24"/>
          <p:cNvPicPr preferRelativeResize="0"/>
          <p:nvPr/>
        </p:nvPicPr>
        <p:blipFill rotWithShape="1">
          <a:blip r:embed="rId3">
            <a:alphaModFix/>
          </a:blip>
          <a:srcRect b="0" l="0" r="0" t="0"/>
          <a:stretch/>
        </p:blipFill>
        <p:spPr>
          <a:xfrm>
            <a:off x="1037964" y="2944216"/>
            <a:ext cx="5456272" cy="199883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5"/>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2</a:t>
            </a:r>
            <a:endParaRPr/>
          </a:p>
        </p:txBody>
      </p:sp>
      <p:sp>
        <p:nvSpPr>
          <p:cNvPr id="300" name="Google Shape;300;p25"/>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2000"/>
              <a:buNone/>
            </a:pPr>
            <a:r>
              <a:rPr lang="en-US"/>
              <a:t>Input:                                                                        Output:</a:t>
            </a:r>
            <a:endParaRPr/>
          </a:p>
          <a:p>
            <a:pPr indent="0" lvl="0" marL="0" rtl="0" algn="l">
              <a:lnSpc>
                <a:spcPct val="120000"/>
              </a:lnSpc>
              <a:spcBef>
                <a:spcPts val="1000"/>
              </a:spcBef>
              <a:spcAft>
                <a:spcPts val="0"/>
              </a:spcAft>
              <a:buClr>
                <a:schemeClr val="lt1"/>
              </a:buClr>
              <a:buSzPts val="2000"/>
              <a:buNone/>
            </a:pPr>
            <a:r>
              <a:rPr lang="en-US"/>
              <a:t>	</a:t>
            </a:r>
            <a:endParaRPr/>
          </a:p>
        </p:txBody>
      </p:sp>
      <p:pic>
        <p:nvPicPr>
          <p:cNvPr id="301" name="Google Shape;301;p25"/>
          <p:cNvPicPr preferRelativeResize="0"/>
          <p:nvPr/>
        </p:nvPicPr>
        <p:blipFill rotWithShape="1">
          <a:blip r:embed="rId3">
            <a:alphaModFix/>
          </a:blip>
          <a:srcRect b="0" l="0" r="0" t="0"/>
          <a:stretch/>
        </p:blipFill>
        <p:spPr>
          <a:xfrm>
            <a:off x="1044329" y="2999059"/>
            <a:ext cx="4686347" cy="2123355"/>
          </a:xfrm>
          <a:prstGeom prst="rect">
            <a:avLst/>
          </a:prstGeom>
          <a:noFill/>
          <a:ln>
            <a:noFill/>
          </a:ln>
        </p:spPr>
      </p:pic>
      <p:pic>
        <p:nvPicPr>
          <p:cNvPr id="302" name="Google Shape;302;p25"/>
          <p:cNvPicPr preferRelativeResize="0"/>
          <p:nvPr/>
        </p:nvPicPr>
        <p:blipFill rotWithShape="1">
          <a:blip r:embed="rId4">
            <a:alphaModFix/>
          </a:blip>
          <a:srcRect b="0" l="0" r="0" t="0"/>
          <a:stretch/>
        </p:blipFill>
        <p:spPr>
          <a:xfrm>
            <a:off x="6528901" y="2999058"/>
            <a:ext cx="4297267" cy="212335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6"/>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3</a:t>
            </a:r>
            <a:endParaRPr/>
          </a:p>
        </p:txBody>
      </p:sp>
      <p:sp>
        <p:nvSpPr>
          <p:cNvPr id="308" name="Google Shape;308;p26"/>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2000"/>
              <a:buNone/>
            </a:pPr>
            <a:r>
              <a:rPr lang="en-US"/>
              <a:t>Code:</a:t>
            </a:r>
            <a:endParaRPr/>
          </a:p>
        </p:txBody>
      </p:sp>
      <p:pic>
        <p:nvPicPr>
          <p:cNvPr id="309" name="Google Shape;309;p26"/>
          <p:cNvPicPr preferRelativeResize="0"/>
          <p:nvPr/>
        </p:nvPicPr>
        <p:blipFill rotWithShape="1">
          <a:blip r:embed="rId3">
            <a:alphaModFix/>
          </a:blip>
          <a:srcRect b="0" l="0" r="0" t="0"/>
          <a:stretch/>
        </p:blipFill>
        <p:spPr>
          <a:xfrm>
            <a:off x="1052578" y="2674459"/>
            <a:ext cx="4671465" cy="327688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7"/>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3(CONTD.)</a:t>
            </a:r>
            <a:endParaRPr/>
          </a:p>
        </p:txBody>
      </p:sp>
      <p:pic>
        <p:nvPicPr>
          <p:cNvPr id="315" name="Google Shape;315;p27"/>
          <p:cNvPicPr preferRelativeResize="0"/>
          <p:nvPr>
            <p:ph idx="1" type="body"/>
          </p:nvPr>
        </p:nvPicPr>
        <p:blipFill rotWithShape="1">
          <a:blip r:embed="rId3">
            <a:alphaModFix/>
          </a:blip>
          <a:srcRect b="0" l="0" r="0" t="0"/>
          <a:stretch/>
        </p:blipFill>
        <p:spPr>
          <a:xfrm>
            <a:off x="913795" y="2363045"/>
            <a:ext cx="5204911" cy="355122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8"/>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3</a:t>
            </a:r>
            <a:endParaRPr/>
          </a:p>
        </p:txBody>
      </p:sp>
      <p:sp>
        <p:nvSpPr>
          <p:cNvPr id="321" name="Google Shape;321;p28"/>
          <p:cNvSpPr txBox="1"/>
          <p:nvPr>
            <p:ph idx="1" type="body"/>
          </p:nvPr>
        </p:nvSpPr>
        <p:spPr>
          <a:xfrm>
            <a:off x="875915" y="2087186"/>
            <a:ext cx="10353762" cy="3695136"/>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2000"/>
              <a:buNone/>
            </a:pPr>
            <a:r>
              <a:rPr lang="en-US"/>
              <a:t>Input:                                                                      Output:</a:t>
            </a:r>
            <a:endParaRPr/>
          </a:p>
          <a:p>
            <a:pPr indent="0" lvl="0" marL="0" rtl="0" algn="l">
              <a:lnSpc>
                <a:spcPct val="120000"/>
              </a:lnSpc>
              <a:spcBef>
                <a:spcPts val="1000"/>
              </a:spcBef>
              <a:spcAft>
                <a:spcPts val="0"/>
              </a:spcAft>
              <a:buClr>
                <a:schemeClr val="lt1"/>
              </a:buClr>
              <a:buSzPts val="2000"/>
              <a:buNone/>
            </a:pPr>
            <a:r>
              <a:t/>
            </a:r>
            <a:endParaRPr/>
          </a:p>
        </p:txBody>
      </p:sp>
      <p:pic>
        <p:nvPicPr>
          <p:cNvPr id="322" name="Google Shape;322;p28"/>
          <p:cNvPicPr preferRelativeResize="0"/>
          <p:nvPr/>
        </p:nvPicPr>
        <p:blipFill rotWithShape="1">
          <a:blip r:embed="rId3">
            <a:alphaModFix/>
          </a:blip>
          <a:srcRect b="0" l="0" r="0" t="0"/>
          <a:stretch/>
        </p:blipFill>
        <p:spPr>
          <a:xfrm>
            <a:off x="962323" y="3014666"/>
            <a:ext cx="4079058" cy="1996397"/>
          </a:xfrm>
          <a:prstGeom prst="rect">
            <a:avLst/>
          </a:prstGeom>
          <a:noFill/>
          <a:ln>
            <a:noFill/>
          </a:ln>
        </p:spPr>
      </p:pic>
      <p:pic>
        <p:nvPicPr>
          <p:cNvPr id="323" name="Google Shape;323;p28"/>
          <p:cNvPicPr preferRelativeResize="0"/>
          <p:nvPr/>
        </p:nvPicPr>
        <p:blipFill rotWithShape="1">
          <a:blip r:embed="rId4">
            <a:alphaModFix/>
          </a:blip>
          <a:srcRect b="0" l="0" r="0" t="0"/>
          <a:stretch/>
        </p:blipFill>
        <p:spPr>
          <a:xfrm>
            <a:off x="6090675" y="2936555"/>
            <a:ext cx="4720545" cy="199639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9"/>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4</a:t>
            </a:r>
            <a:endParaRPr/>
          </a:p>
        </p:txBody>
      </p:sp>
      <p:sp>
        <p:nvSpPr>
          <p:cNvPr id="329" name="Google Shape;329;p29"/>
          <p:cNvSpPr txBox="1"/>
          <p:nvPr>
            <p:ph idx="1" type="body"/>
          </p:nvPr>
        </p:nvSpPr>
        <p:spPr>
          <a:xfrm>
            <a:off x="913794" y="1935921"/>
            <a:ext cx="10353762" cy="3695136"/>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2000"/>
              <a:buNone/>
            </a:pPr>
            <a:r>
              <a:rPr lang="en-US"/>
              <a:t>Code:</a:t>
            </a:r>
            <a:endParaRPr/>
          </a:p>
          <a:p>
            <a:pPr indent="0" lvl="0" marL="0" rtl="0" algn="l">
              <a:lnSpc>
                <a:spcPct val="120000"/>
              </a:lnSpc>
              <a:spcBef>
                <a:spcPts val="1000"/>
              </a:spcBef>
              <a:spcAft>
                <a:spcPts val="0"/>
              </a:spcAft>
              <a:buClr>
                <a:schemeClr val="lt1"/>
              </a:buClr>
              <a:buSzPts val="2000"/>
              <a:buNone/>
            </a:pPr>
            <a:r>
              <a:t/>
            </a:r>
            <a:endParaRPr/>
          </a:p>
        </p:txBody>
      </p:sp>
      <p:pic>
        <p:nvPicPr>
          <p:cNvPr id="330" name="Google Shape;330;p29"/>
          <p:cNvPicPr preferRelativeResize="0"/>
          <p:nvPr/>
        </p:nvPicPr>
        <p:blipFill rotWithShape="1">
          <a:blip r:embed="rId3">
            <a:alphaModFix/>
          </a:blip>
          <a:srcRect b="0" l="0" r="0" t="0"/>
          <a:stretch/>
        </p:blipFill>
        <p:spPr>
          <a:xfrm>
            <a:off x="1040006" y="2516127"/>
            <a:ext cx="5511713" cy="387585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INTRODUCTION</a:t>
            </a:r>
            <a:endParaRPr/>
          </a:p>
        </p:txBody>
      </p:sp>
      <p:sp>
        <p:nvSpPr>
          <p:cNvPr id="154" name="Google Shape;154;p3"/>
          <p:cNvSpPr txBox="1"/>
          <p:nvPr>
            <p:ph idx="1" type="body"/>
          </p:nvPr>
        </p:nvSpPr>
        <p:spPr>
          <a:xfrm>
            <a:off x="913794" y="2096064"/>
            <a:ext cx="10857995" cy="440239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20000"/>
              </a:lnSpc>
              <a:spcBef>
                <a:spcPts val="0"/>
              </a:spcBef>
              <a:spcAft>
                <a:spcPts val="0"/>
              </a:spcAft>
              <a:buClr>
                <a:schemeClr val="lt1"/>
              </a:buClr>
              <a:buSzPct val="100000"/>
              <a:buFont typeface="Noto Sans Symbols"/>
              <a:buChar char="❖"/>
            </a:pPr>
            <a:r>
              <a:rPr lang="en-US" sz="1800"/>
              <a:t>The stock market is an interesting medium to earn and invest money. It is also a lucrative option that increases your greed and leads to drastic decisions. This is majorly due to the volatile nature of the market. It is a gamble that can often lead to a profit or a loss. There is no proper prediction model for stock prices. The price movement is highly influenced by the demand and supply ratio</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sz="1800"/>
              <a:t>The concept behind how the stock market works is pretty simple. Operating much like an auction house, the stock market enables buyers and sellers to negotiate prices and make trades.	</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sz="1800"/>
              <a:t>The task of stock prediction has always been a challenging problem for statistics experts and finance. The main reason behind this prediction is buying stocks that are likely to increase in price and then selling stocks that are probably to fall. </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sz="1800"/>
              <a:t>Generally, there are two ways for stock market prediction. Fundamental analysis is one of them and relies on a company’s technique and fundamental information like market position, expenses and annual growth rates. The second one is the technical analysis method, which concentrates on previous stock prices and values. This analysis uses historical charts and patterns to predict future prices.</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0"/>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4</a:t>
            </a:r>
            <a:endParaRPr/>
          </a:p>
        </p:txBody>
      </p:sp>
      <p:sp>
        <p:nvSpPr>
          <p:cNvPr id="336" name="Google Shape;336;p30"/>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2000"/>
              <a:buNone/>
            </a:pPr>
            <a:r>
              <a:rPr lang="en-US"/>
              <a:t>Input:                                                                      Output:</a:t>
            </a:r>
            <a:endParaRPr/>
          </a:p>
          <a:p>
            <a:pPr indent="0" lvl="0" marL="0" rtl="0" algn="l">
              <a:lnSpc>
                <a:spcPct val="120000"/>
              </a:lnSpc>
              <a:spcBef>
                <a:spcPts val="1000"/>
              </a:spcBef>
              <a:spcAft>
                <a:spcPts val="0"/>
              </a:spcAft>
              <a:buClr>
                <a:schemeClr val="lt1"/>
              </a:buClr>
              <a:buSzPts val="2000"/>
              <a:buNone/>
            </a:pPr>
            <a:r>
              <a:t/>
            </a:r>
            <a:endParaRPr/>
          </a:p>
        </p:txBody>
      </p:sp>
      <p:pic>
        <p:nvPicPr>
          <p:cNvPr id="337" name="Google Shape;337;p30"/>
          <p:cNvPicPr preferRelativeResize="0"/>
          <p:nvPr/>
        </p:nvPicPr>
        <p:blipFill rotWithShape="1">
          <a:blip r:embed="rId3">
            <a:alphaModFix/>
          </a:blip>
          <a:srcRect b="0" l="0" r="0" t="0"/>
          <a:stretch/>
        </p:blipFill>
        <p:spPr>
          <a:xfrm>
            <a:off x="1072071" y="2892394"/>
            <a:ext cx="5023929" cy="2389819"/>
          </a:xfrm>
          <a:prstGeom prst="rect">
            <a:avLst/>
          </a:prstGeom>
          <a:noFill/>
          <a:ln>
            <a:noFill/>
          </a:ln>
        </p:spPr>
      </p:pic>
      <p:pic>
        <p:nvPicPr>
          <p:cNvPr id="338" name="Google Shape;338;p30"/>
          <p:cNvPicPr preferRelativeResize="0"/>
          <p:nvPr/>
        </p:nvPicPr>
        <p:blipFill rotWithShape="1">
          <a:blip r:embed="rId4">
            <a:alphaModFix/>
          </a:blip>
          <a:srcRect b="0" l="0" r="0" t="0"/>
          <a:stretch/>
        </p:blipFill>
        <p:spPr>
          <a:xfrm>
            <a:off x="6566744" y="2892394"/>
            <a:ext cx="3719718" cy="23898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1"/>
          <p:cNvSpPr txBox="1"/>
          <p:nvPr>
            <p:ph type="title"/>
          </p:nvPr>
        </p:nvSpPr>
        <p:spPr>
          <a:xfrm>
            <a:off x="919119" y="207145"/>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5.1</a:t>
            </a:r>
            <a:endParaRPr/>
          </a:p>
        </p:txBody>
      </p:sp>
      <p:pic>
        <p:nvPicPr>
          <p:cNvPr id="344" name="Google Shape;344;p31"/>
          <p:cNvPicPr preferRelativeResize="0"/>
          <p:nvPr/>
        </p:nvPicPr>
        <p:blipFill rotWithShape="1">
          <a:blip r:embed="rId3">
            <a:alphaModFix/>
          </a:blip>
          <a:srcRect b="0" l="0" r="0" t="0"/>
          <a:stretch/>
        </p:blipFill>
        <p:spPr>
          <a:xfrm>
            <a:off x="4877699" y="1051687"/>
            <a:ext cx="6075680" cy="5511800"/>
          </a:xfrm>
          <a:prstGeom prst="rect">
            <a:avLst/>
          </a:prstGeom>
          <a:noFill/>
          <a:ln>
            <a:noFill/>
          </a:ln>
        </p:spPr>
      </p:pic>
      <p:sp>
        <p:nvSpPr>
          <p:cNvPr id="345" name="Google Shape;345;p31"/>
          <p:cNvSpPr txBox="1"/>
          <p:nvPr/>
        </p:nvSpPr>
        <p:spPr>
          <a:xfrm>
            <a:off x="4684067" y="598628"/>
            <a:ext cx="323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Rockwell"/>
                <a:ea typeface="Rockwell"/>
                <a:cs typeface="Rockwell"/>
                <a:sym typeface="Rockwell"/>
              </a:rPr>
              <a:t>Code:</a:t>
            </a:r>
            <a:endParaRPr sz="1800">
              <a:solidFill>
                <a:schemeClr val="lt1"/>
              </a:solidFill>
              <a:latin typeface="Rockwell"/>
              <a:ea typeface="Rockwell"/>
              <a:cs typeface="Rockwell"/>
              <a:sym typeface="Rockwe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2"/>
          <p:cNvSpPr txBox="1"/>
          <p:nvPr>
            <p:ph type="title"/>
          </p:nvPr>
        </p:nvSpPr>
        <p:spPr>
          <a:xfrm>
            <a:off x="807263" y="253682"/>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5.1</a:t>
            </a:r>
            <a:endParaRPr/>
          </a:p>
        </p:txBody>
      </p:sp>
      <p:pic>
        <p:nvPicPr>
          <p:cNvPr id="351" name="Google Shape;351;p32"/>
          <p:cNvPicPr preferRelativeResize="0"/>
          <p:nvPr/>
        </p:nvPicPr>
        <p:blipFill rotWithShape="1">
          <a:blip r:embed="rId3">
            <a:alphaModFix/>
          </a:blip>
          <a:srcRect b="0" l="0" r="0" t="0"/>
          <a:stretch/>
        </p:blipFill>
        <p:spPr>
          <a:xfrm>
            <a:off x="4708789" y="253683"/>
            <a:ext cx="6452235" cy="635063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3"/>
          <p:cNvSpPr txBox="1"/>
          <p:nvPr>
            <p:ph type="title"/>
          </p:nvPr>
        </p:nvSpPr>
        <p:spPr>
          <a:xfrm>
            <a:off x="816141" y="37878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5.1</a:t>
            </a:r>
            <a:endParaRPr/>
          </a:p>
        </p:txBody>
      </p:sp>
      <p:pic>
        <p:nvPicPr>
          <p:cNvPr id="357" name="Google Shape;357;p33"/>
          <p:cNvPicPr preferRelativeResize="0"/>
          <p:nvPr>
            <p:ph idx="1" type="body"/>
          </p:nvPr>
        </p:nvPicPr>
        <p:blipFill rotWithShape="1">
          <a:blip r:embed="rId3">
            <a:alphaModFix/>
          </a:blip>
          <a:srcRect b="0" l="0" r="0" t="0"/>
          <a:stretch/>
        </p:blipFill>
        <p:spPr>
          <a:xfrm>
            <a:off x="5270398" y="454943"/>
            <a:ext cx="5214130" cy="594811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4"/>
          <p:cNvSpPr txBox="1"/>
          <p:nvPr>
            <p:ph type="title"/>
          </p:nvPr>
        </p:nvSpPr>
        <p:spPr>
          <a:xfrm>
            <a:off x="919119" y="387659"/>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5.1</a:t>
            </a:r>
            <a:endParaRPr/>
          </a:p>
        </p:txBody>
      </p:sp>
      <p:pic>
        <p:nvPicPr>
          <p:cNvPr id="363" name="Google Shape;363;p34"/>
          <p:cNvPicPr preferRelativeResize="0"/>
          <p:nvPr>
            <p:ph idx="1" type="body"/>
          </p:nvPr>
        </p:nvPicPr>
        <p:blipFill rotWithShape="1">
          <a:blip r:embed="rId3">
            <a:alphaModFix/>
          </a:blip>
          <a:srcRect b="4707" l="0" r="0" t="0"/>
          <a:stretch/>
        </p:blipFill>
        <p:spPr>
          <a:xfrm>
            <a:off x="4882878" y="691165"/>
            <a:ext cx="6185069" cy="521248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5"/>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5.1</a:t>
            </a:r>
            <a:endParaRPr/>
          </a:p>
        </p:txBody>
      </p:sp>
      <p:pic>
        <p:nvPicPr>
          <p:cNvPr id="369" name="Google Shape;369;p35"/>
          <p:cNvPicPr preferRelativeResize="0"/>
          <p:nvPr>
            <p:ph idx="1" type="body"/>
          </p:nvPr>
        </p:nvPicPr>
        <p:blipFill rotWithShape="1">
          <a:blip r:embed="rId3">
            <a:alphaModFix/>
          </a:blip>
          <a:srcRect b="0" l="0" r="0" t="0"/>
          <a:stretch/>
        </p:blipFill>
        <p:spPr>
          <a:xfrm>
            <a:off x="5009060" y="537839"/>
            <a:ext cx="5821698" cy="578232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6"/>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5.1</a:t>
            </a:r>
            <a:endParaRPr/>
          </a:p>
        </p:txBody>
      </p:sp>
      <p:sp>
        <p:nvSpPr>
          <p:cNvPr id="375" name="Google Shape;375;p36"/>
          <p:cNvSpPr txBox="1"/>
          <p:nvPr>
            <p:ph idx="1" type="body"/>
          </p:nvPr>
        </p:nvSpPr>
        <p:spPr>
          <a:xfrm>
            <a:off x="913795" y="1936799"/>
            <a:ext cx="10353762" cy="3695136"/>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2000"/>
              <a:buNone/>
            </a:pPr>
            <a:r>
              <a:rPr lang="en-US"/>
              <a:t>Input:                                                             Output:</a:t>
            </a:r>
            <a:endParaRPr/>
          </a:p>
        </p:txBody>
      </p:sp>
      <p:pic>
        <p:nvPicPr>
          <p:cNvPr id="376" name="Google Shape;376;p36"/>
          <p:cNvPicPr preferRelativeResize="0"/>
          <p:nvPr/>
        </p:nvPicPr>
        <p:blipFill rotWithShape="1">
          <a:blip r:embed="rId3">
            <a:alphaModFix/>
          </a:blip>
          <a:srcRect b="0" l="0" r="0" t="0"/>
          <a:stretch/>
        </p:blipFill>
        <p:spPr>
          <a:xfrm>
            <a:off x="924443" y="2534594"/>
            <a:ext cx="4364406" cy="1912607"/>
          </a:xfrm>
          <a:prstGeom prst="rect">
            <a:avLst/>
          </a:prstGeom>
          <a:noFill/>
          <a:ln>
            <a:noFill/>
          </a:ln>
        </p:spPr>
      </p:pic>
      <p:pic>
        <p:nvPicPr>
          <p:cNvPr id="377" name="Google Shape;377;p36"/>
          <p:cNvPicPr preferRelativeResize="0"/>
          <p:nvPr/>
        </p:nvPicPr>
        <p:blipFill rotWithShape="1">
          <a:blip r:embed="rId4">
            <a:alphaModFix/>
          </a:blip>
          <a:srcRect b="0" l="0" r="0" t="0"/>
          <a:stretch/>
        </p:blipFill>
        <p:spPr>
          <a:xfrm>
            <a:off x="5633508" y="2420756"/>
            <a:ext cx="2898123" cy="2140281"/>
          </a:xfrm>
          <a:prstGeom prst="rect">
            <a:avLst/>
          </a:prstGeom>
          <a:noFill/>
          <a:ln>
            <a:noFill/>
          </a:ln>
        </p:spPr>
      </p:pic>
      <p:pic>
        <p:nvPicPr>
          <p:cNvPr id="378" name="Google Shape;378;p36"/>
          <p:cNvPicPr preferRelativeResize="0"/>
          <p:nvPr/>
        </p:nvPicPr>
        <p:blipFill rotWithShape="1">
          <a:blip r:embed="rId5">
            <a:alphaModFix/>
          </a:blip>
          <a:srcRect b="0" l="0" r="0" t="0"/>
          <a:stretch/>
        </p:blipFill>
        <p:spPr>
          <a:xfrm>
            <a:off x="8703096" y="2420756"/>
            <a:ext cx="3150197" cy="2140281"/>
          </a:xfrm>
          <a:prstGeom prst="rect">
            <a:avLst/>
          </a:prstGeom>
          <a:noFill/>
          <a:ln>
            <a:noFill/>
          </a:ln>
        </p:spPr>
      </p:pic>
      <p:sp>
        <p:nvSpPr>
          <p:cNvPr id="379" name="Google Shape;379;p36"/>
          <p:cNvSpPr txBox="1"/>
          <p:nvPr/>
        </p:nvSpPr>
        <p:spPr>
          <a:xfrm>
            <a:off x="763479" y="4754772"/>
            <a:ext cx="10209321"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b="0" i="0" lang="en-US" sz="1800">
                <a:solidFill>
                  <a:schemeClr val="lt1"/>
                </a:solidFill>
                <a:latin typeface="Rockwell"/>
                <a:ea typeface="Rockwell"/>
                <a:cs typeface="Rockwell"/>
                <a:sym typeface="Rockwell"/>
              </a:rPr>
              <a:t>Now we have looked at the 1% empirical quantile of the final price distribution to estimate the Value at Risk for the Google Stock(AAPL),which looks to be $0.01 for every investment of $0.27(The price of one initial Apple stock)., i.e., if we invest 1milliondollars put 37,037 dollars at risk.</a:t>
            </a:r>
            <a:endParaRPr/>
          </a:p>
          <a:p>
            <a:pPr indent="-285750" lvl="0" marL="285750" marR="0" rtl="0" algn="l">
              <a:spcBef>
                <a:spcPts val="0"/>
              </a:spcBef>
              <a:spcAft>
                <a:spcPts val="0"/>
              </a:spcAft>
              <a:buClr>
                <a:schemeClr val="lt1"/>
              </a:buClr>
              <a:buSzPts val="1800"/>
              <a:buFont typeface="Noto Sans Symbols"/>
              <a:buChar char="❖"/>
            </a:pPr>
            <a:r>
              <a:rPr b="0" i="0" lang="en-US" sz="1800">
                <a:solidFill>
                  <a:schemeClr val="lt1"/>
                </a:solidFill>
                <a:latin typeface="Rockwell"/>
                <a:ea typeface="Rockwell"/>
                <a:cs typeface="Rockwell"/>
                <a:sym typeface="Rockwell"/>
              </a:rPr>
              <a:t>This basically means for every initial AAPL stock you purchase you’re putting about $0.01 at risk 99% of the time from our Monte Carlo Simulation.</a:t>
            </a:r>
            <a:endParaRPr sz="1800">
              <a:solidFill>
                <a:schemeClr val="lt1"/>
              </a:solidFill>
              <a:latin typeface="Rockwell"/>
              <a:ea typeface="Rockwell"/>
              <a:cs typeface="Rockwell"/>
              <a:sym typeface="Rockwe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7"/>
          <p:cNvSpPr txBox="1"/>
          <p:nvPr>
            <p:ph type="title"/>
          </p:nvPr>
        </p:nvSpPr>
        <p:spPr>
          <a:xfrm>
            <a:off x="825018" y="167938"/>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5.2</a:t>
            </a:r>
            <a:endParaRPr/>
          </a:p>
        </p:txBody>
      </p:sp>
      <p:sp>
        <p:nvSpPr>
          <p:cNvPr id="385" name="Google Shape;385;p37"/>
          <p:cNvSpPr txBox="1"/>
          <p:nvPr>
            <p:ph idx="1" type="body"/>
          </p:nvPr>
        </p:nvSpPr>
        <p:spPr>
          <a:xfrm>
            <a:off x="4658171" y="574114"/>
            <a:ext cx="1190213" cy="513971"/>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2000"/>
              <a:buNone/>
            </a:pPr>
            <a:r>
              <a:rPr lang="en-US"/>
              <a:t>Code:</a:t>
            </a:r>
            <a:endParaRPr/>
          </a:p>
        </p:txBody>
      </p:sp>
      <p:pic>
        <p:nvPicPr>
          <p:cNvPr id="386" name="Google Shape;386;p37"/>
          <p:cNvPicPr preferRelativeResize="0"/>
          <p:nvPr/>
        </p:nvPicPr>
        <p:blipFill rotWithShape="1">
          <a:blip r:embed="rId3">
            <a:alphaModFix/>
          </a:blip>
          <a:srcRect b="0" l="0" r="0" t="0"/>
          <a:stretch/>
        </p:blipFill>
        <p:spPr>
          <a:xfrm>
            <a:off x="4769804" y="1172319"/>
            <a:ext cx="6408975" cy="533446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8"/>
          <p:cNvSpPr txBox="1"/>
          <p:nvPr>
            <p:ph type="title"/>
          </p:nvPr>
        </p:nvSpPr>
        <p:spPr>
          <a:xfrm>
            <a:off x="913794" y="30622"/>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 5.2</a:t>
            </a:r>
            <a:endParaRPr/>
          </a:p>
        </p:txBody>
      </p:sp>
      <p:sp>
        <p:nvSpPr>
          <p:cNvPr id="392" name="Google Shape;392;p38"/>
          <p:cNvSpPr txBox="1"/>
          <p:nvPr>
            <p:ph idx="1" type="body"/>
          </p:nvPr>
        </p:nvSpPr>
        <p:spPr>
          <a:xfrm>
            <a:off x="924444" y="1023734"/>
            <a:ext cx="10353762" cy="3695136"/>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2000"/>
              <a:buNone/>
            </a:pPr>
            <a:r>
              <a:rPr lang="en-US"/>
              <a:t>Input:					        Output:</a:t>
            </a:r>
            <a:endParaRPr/>
          </a:p>
        </p:txBody>
      </p:sp>
      <p:pic>
        <p:nvPicPr>
          <p:cNvPr id="393" name="Google Shape;393;p38"/>
          <p:cNvPicPr preferRelativeResize="0"/>
          <p:nvPr/>
        </p:nvPicPr>
        <p:blipFill rotWithShape="1">
          <a:blip r:embed="rId3">
            <a:alphaModFix/>
          </a:blip>
          <a:srcRect b="0" l="0" r="0" t="0"/>
          <a:stretch/>
        </p:blipFill>
        <p:spPr>
          <a:xfrm>
            <a:off x="995464" y="1516393"/>
            <a:ext cx="4364406" cy="1912607"/>
          </a:xfrm>
          <a:prstGeom prst="rect">
            <a:avLst/>
          </a:prstGeom>
          <a:noFill/>
          <a:ln>
            <a:noFill/>
          </a:ln>
        </p:spPr>
      </p:pic>
      <p:pic>
        <p:nvPicPr>
          <p:cNvPr id="394" name="Google Shape;394;p38"/>
          <p:cNvPicPr preferRelativeResize="0"/>
          <p:nvPr/>
        </p:nvPicPr>
        <p:blipFill rotWithShape="1">
          <a:blip r:embed="rId4">
            <a:alphaModFix/>
          </a:blip>
          <a:srcRect b="0" l="0" r="0" t="0"/>
          <a:stretch/>
        </p:blipFill>
        <p:spPr>
          <a:xfrm>
            <a:off x="6101325" y="1516393"/>
            <a:ext cx="3514964" cy="2163623"/>
          </a:xfrm>
          <a:prstGeom prst="rect">
            <a:avLst/>
          </a:prstGeom>
          <a:noFill/>
          <a:ln>
            <a:noFill/>
          </a:ln>
        </p:spPr>
      </p:pic>
      <p:pic>
        <p:nvPicPr>
          <p:cNvPr id="395" name="Google Shape;395;p38"/>
          <p:cNvPicPr preferRelativeResize="0"/>
          <p:nvPr/>
        </p:nvPicPr>
        <p:blipFill rotWithShape="1">
          <a:blip r:embed="rId5">
            <a:alphaModFix/>
          </a:blip>
          <a:srcRect b="0" l="0" r="0" t="0"/>
          <a:stretch/>
        </p:blipFill>
        <p:spPr>
          <a:xfrm>
            <a:off x="6101325" y="3905533"/>
            <a:ext cx="5509737" cy="723963"/>
          </a:xfrm>
          <a:prstGeom prst="rect">
            <a:avLst/>
          </a:prstGeom>
          <a:noFill/>
          <a:ln>
            <a:noFill/>
          </a:ln>
        </p:spPr>
      </p:pic>
      <p:sp>
        <p:nvSpPr>
          <p:cNvPr id="396" name="Google Shape;396;p38"/>
          <p:cNvSpPr txBox="1"/>
          <p:nvPr/>
        </p:nvSpPr>
        <p:spPr>
          <a:xfrm>
            <a:off x="995464" y="4834819"/>
            <a:ext cx="9836459"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b="0" i="0" lang="en-US" sz="1800">
                <a:solidFill>
                  <a:schemeClr val="lt1"/>
                </a:solidFill>
                <a:latin typeface="Rockwell"/>
                <a:ea typeface="Rockwell"/>
                <a:cs typeface="Rockwell"/>
                <a:sym typeface="Rockwell"/>
              </a:rPr>
              <a:t>In statistics and probability, quantiles are cut points dividing the range of a probability distribution into continuous intervals with equal probabilities, or dividing the observations in a sample in the same way.</a:t>
            </a:r>
            <a:endParaRPr/>
          </a:p>
          <a:p>
            <a:pPr indent="-285750" lvl="0" marL="285750" marR="0" rtl="0" algn="l">
              <a:spcBef>
                <a:spcPts val="0"/>
              </a:spcBef>
              <a:spcAft>
                <a:spcPts val="0"/>
              </a:spcAft>
              <a:buClr>
                <a:schemeClr val="lt1"/>
              </a:buClr>
              <a:buSzPts val="1800"/>
              <a:buFont typeface="Noto Sans Symbols"/>
              <a:buChar char="❖"/>
            </a:pPr>
            <a:r>
              <a:rPr b="0" i="0" lang="en-US" sz="1800">
                <a:solidFill>
                  <a:schemeClr val="lt1"/>
                </a:solidFill>
                <a:latin typeface="Rockwell"/>
                <a:ea typeface="Rockwell"/>
                <a:cs typeface="Rockwell"/>
                <a:sym typeface="Rockwell"/>
              </a:rPr>
              <a:t>The 0.01 empirical quantile of AAPL stock daily returns is at -0.05. That means that with 99% confidence, our worst daily loss will not exceed5%. If we have a 1 million dollar investment, our one-day 1% VaR is 0.05 * 1,000,000 = $50,000</a:t>
            </a:r>
            <a:r>
              <a:rPr b="0" i="0" lang="en-US" sz="1800">
                <a:solidFill>
                  <a:schemeClr val="lt1"/>
                </a:solidFill>
                <a:latin typeface="Arial"/>
                <a:ea typeface="Arial"/>
                <a:cs typeface="Arial"/>
                <a:sym typeface="Arial"/>
              </a:rPr>
              <a:t>.</a:t>
            </a:r>
            <a:endParaRPr sz="1800">
              <a:solidFill>
                <a:schemeClr val="lt1"/>
              </a:solidFill>
              <a:latin typeface="Rockwell"/>
              <a:ea typeface="Rockwell"/>
              <a:cs typeface="Rockwell"/>
              <a:sym typeface="Rockwe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9"/>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EVALUATION METRICS &amp; ACCURACY</a:t>
            </a:r>
            <a:endParaRPr/>
          </a:p>
        </p:txBody>
      </p:sp>
      <p:sp>
        <p:nvSpPr>
          <p:cNvPr id="402" name="Google Shape;402;p39"/>
          <p:cNvSpPr txBox="1"/>
          <p:nvPr/>
        </p:nvSpPr>
        <p:spPr>
          <a:xfrm>
            <a:off x="1322773" y="1748901"/>
            <a:ext cx="8140823" cy="88036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chemeClr val="lt1"/>
              </a:buClr>
              <a:buSzPts val="1800"/>
              <a:buFont typeface="Arial"/>
              <a:buChar char="●"/>
            </a:pPr>
            <a:r>
              <a:rPr lang="en-US" sz="1800" u="none" strike="noStrike">
                <a:solidFill>
                  <a:schemeClr val="lt1"/>
                </a:solidFill>
                <a:latin typeface="Rockwell"/>
                <a:ea typeface="Rockwell"/>
                <a:cs typeface="Rockwell"/>
                <a:sym typeface="Rockwell"/>
              </a:rPr>
              <a:t>The error loss percentage (RMS error) is computed during compilation of the model:</a:t>
            </a:r>
            <a:endParaRPr sz="1800" u="none" strike="noStrike">
              <a:solidFill>
                <a:schemeClr val="lt1"/>
              </a:solidFill>
              <a:latin typeface="Rockwell"/>
              <a:ea typeface="Rockwell"/>
              <a:cs typeface="Rockwell"/>
              <a:sym typeface="Rockwell"/>
            </a:endParaRPr>
          </a:p>
        </p:txBody>
      </p:sp>
      <p:pic>
        <p:nvPicPr>
          <p:cNvPr id="403" name="Google Shape;403;p39"/>
          <p:cNvPicPr preferRelativeResize="0"/>
          <p:nvPr/>
        </p:nvPicPr>
        <p:blipFill rotWithShape="1">
          <a:blip r:embed="rId3">
            <a:alphaModFix/>
          </a:blip>
          <a:srcRect b="0" l="0" r="41825" t="0"/>
          <a:stretch/>
        </p:blipFill>
        <p:spPr>
          <a:xfrm>
            <a:off x="1764149" y="2903586"/>
            <a:ext cx="5290185" cy="2808605"/>
          </a:xfrm>
          <a:prstGeom prst="rect">
            <a:avLst/>
          </a:prstGeom>
          <a:noFill/>
          <a:ln>
            <a:noFill/>
          </a:ln>
        </p:spPr>
      </p:pic>
      <p:sp>
        <p:nvSpPr>
          <p:cNvPr id="404" name="Google Shape;404;p39"/>
          <p:cNvSpPr txBox="1"/>
          <p:nvPr/>
        </p:nvSpPr>
        <p:spPr>
          <a:xfrm>
            <a:off x="1260629" y="5885895"/>
            <a:ext cx="6977849" cy="464871"/>
          </a:xfrm>
          <a:prstGeom prst="rect">
            <a:avLst/>
          </a:prstGeom>
          <a:noFill/>
          <a:ln>
            <a:noFill/>
          </a:ln>
        </p:spPr>
        <p:txBody>
          <a:bodyPr anchorCtr="0" anchor="t" bIns="45700" lIns="91425" spcFirstLastPara="1" rIns="91425" wrap="square" tIns="45700">
            <a:spAutoFit/>
          </a:bodyPr>
          <a:lstStyle/>
          <a:p>
            <a:pPr indent="0" lvl="0" marL="457200" marR="0" rtl="0" algn="just">
              <a:lnSpc>
                <a:spcPct val="150000"/>
              </a:lnSpc>
              <a:spcBef>
                <a:spcPts val="0"/>
              </a:spcBef>
              <a:spcAft>
                <a:spcPts val="0"/>
              </a:spcAft>
              <a:buNone/>
            </a:pPr>
            <a:r>
              <a:rPr lang="en-US" sz="1800">
                <a:solidFill>
                  <a:schemeClr val="lt1"/>
                </a:solidFill>
                <a:latin typeface="Calibri"/>
                <a:ea typeface="Calibri"/>
                <a:cs typeface="Calibri"/>
                <a:sym typeface="Calibri"/>
              </a:rPr>
              <a:t>The error loss percentage in the final epoch of training is 0.0121.</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4"/>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INTRODUCTION (CONTD.)</a:t>
            </a:r>
            <a:endParaRPr/>
          </a:p>
        </p:txBody>
      </p:sp>
      <p:sp>
        <p:nvSpPr>
          <p:cNvPr id="160" name="Google Shape;160;p4"/>
          <p:cNvSpPr txBox="1"/>
          <p:nvPr>
            <p:ph idx="1" type="body"/>
          </p:nvPr>
        </p:nvSpPr>
        <p:spPr>
          <a:xfrm>
            <a:off x="913794" y="2096064"/>
            <a:ext cx="11195347" cy="4056162"/>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1800"/>
              <a:buFont typeface="Noto Sans Symbols"/>
              <a:buChar char="❖"/>
            </a:pPr>
            <a:r>
              <a:rPr lang="en-US" sz="1800"/>
              <a:t>Stock markets were normally predicted by financial experts in the past. However, data scientists have started solving prediction problems with the progress of learning techniques.</a:t>
            </a:r>
            <a:endParaRPr/>
          </a:p>
          <a:p>
            <a:pPr indent="-228600" lvl="0" marL="228600" rtl="0" algn="l">
              <a:lnSpc>
                <a:spcPct val="120000"/>
              </a:lnSpc>
              <a:spcBef>
                <a:spcPts val="1000"/>
              </a:spcBef>
              <a:spcAft>
                <a:spcPts val="0"/>
              </a:spcAft>
              <a:buClr>
                <a:schemeClr val="lt1"/>
              </a:buClr>
              <a:buSzPts val="1800"/>
              <a:buFont typeface="Noto Sans Symbols"/>
              <a:buChar char="❖"/>
            </a:pPr>
            <a:r>
              <a:rPr lang="en-US" sz="1800"/>
              <a:t> Also, computer scientists have begun using machine learning methods to improve the performance of prediction models and enhance the accuracy of predictions. </a:t>
            </a:r>
            <a:endParaRPr/>
          </a:p>
          <a:p>
            <a:pPr indent="-228600" lvl="0" marL="228600" rtl="0" algn="l">
              <a:lnSpc>
                <a:spcPct val="120000"/>
              </a:lnSpc>
              <a:spcBef>
                <a:spcPts val="1000"/>
              </a:spcBef>
              <a:spcAft>
                <a:spcPts val="0"/>
              </a:spcAft>
              <a:buClr>
                <a:schemeClr val="lt1"/>
              </a:buClr>
              <a:buSzPts val="1800"/>
              <a:buFont typeface="Noto Sans Symbols"/>
              <a:buChar char="❖"/>
            </a:pPr>
            <a:r>
              <a:rPr lang="en-US" sz="1800"/>
              <a:t>Employing deep learning was the next phase in improving prediction models with better performance. Stock market prediction is full of challenges, and data scientists usually confront some problems when they try to develop a predictive model.</a:t>
            </a:r>
            <a:endParaRPr/>
          </a:p>
          <a:p>
            <a:pPr indent="-228600" lvl="0" marL="228600" rtl="0" algn="l">
              <a:lnSpc>
                <a:spcPct val="120000"/>
              </a:lnSpc>
              <a:spcBef>
                <a:spcPts val="1000"/>
              </a:spcBef>
              <a:spcAft>
                <a:spcPts val="0"/>
              </a:spcAft>
              <a:buClr>
                <a:schemeClr val="lt1"/>
              </a:buClr>
              <a:buSzPts val="1800"/>
              <a:buFont typeface="Noto Sans Symbols"/>
              <a:buChar char="❖"/>
            </a:pPr>
            <a:r>
              <a:rPr lang="en-US" sz="1800"/>
              <a:t> Complexity and nonlinearity are two main challenges caused by the instability of the stock market and the correlation between investment psychology and market behavior.</a:t>
            </a:r>
            <a:endParaRPr/>
          </a:p>
          <a:p>
            <a:pPr indent="0" lvl="0" marL="0" rtl="0" algn="l">
              <a:lnSpc>
                <a:spcPct val="120000"/>
              </a:lnSpc>
              <a:spcBef>
                <a:spcPts val="1000"/>
              </a:spcBef>
              <a:spcAft>
                <a:spcPts val="0"/>
              </a:spcAft>
              <a:buClr>
                <a:schemeClr val="lt1"/>
              </a:buClr>
              <a:buSzPts val="1800"/>
              <a:buNone/>
            </a:pPr>
            <a:r>
              <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0"/>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EVALUATION METRICS (CONTD)</a:t>
            </a:r>
            <a:endParaRPr/>
          </a:p>
        </p:txBody>
      </p:sp>
      <p:sp>
        <p:nvSpPr>
          <p:cNvPr id="410" name="Google Shape;410;p40"/>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1800"/>
              <a:buChar char="•"/>
            </a:pPr>
            <a:r>
              <a:rPr lang="en-US" sz="1800" u="none" strike="noStrike"/>
              <a:t>The error loss percentage (RMS error) for the testing dataset (unseen dataset) is given in the following image:</a:t>
            </a:r>
            <a:endParaRPr/>
          </a:p>
          <a:p>
            <a:pPr indent="-114300" lvl="0" marL="228600" rtl="0" algn="l">
              <a:lnSpc>
                <a:spcPct val="120000"/>
              </a:lnSpc>
              <a:spcBef>
                <a:spcPts val="1000"/>
              </a:spcBef>
              <a:spcAft>
                <a:spcPts val="0"/>
              </a:spcAft>
              <a:buClr>
                <a:schemeClr val="lt1"/>
              </a:buClr>
              <a:buSzPts val="1800"/>
              <a:buNone/>
            </a:pPr>
            <a:r>
              <a:t/>
            </a:r>
            <a:endParaRPr sz="1800"/>
          </a:p>
          <a:p>
            <a:pPr indent="-114300" lvl="0" marL="228600" rtl="0" algn="l">
              <a:lnSpc>
                <a:spcPct val="120000"/>
              </a:lnSpc>
              <a:spcBef>
                <a:spcPts val="1000"/>
              </a:spcBef>
              <a:spcAft>
                <a:spcPts val="0"/>
              </a:spcAft>
              <a:buClr>
                <a:schemeClr val="lt1"/>
              </a:buClr>
              <a:buSzPts val="1800"/>
              <a:buNone/>
            </a:pPr>
            <a:r>
              <a:t/>
            </a:r>
            <a:endParaRPr sz="1800" u="none" strike="noStrike"/>
          </a:p>
          <a:p>
            <a:pPr indent="-114300" lvl="0" marL="228600" rtl="0" algn="l">
              <a:lnSpc>
                <a:spcPct val="120000"/>
              </a:lnSpc>
              <a:spcBef>
                <a:spcPts val="1000"/>
              </a:spcBef>
              <a:spcAft>
                <a:spcPts val="0"/>
              </a:spcAft>
              <a:buClr>
                <a:schemeClr val="lt1"/>
              </a:buClr>
              <a:buSzPts val="1800"/>
              <a:buNone/>
            </a:pPr>
            <a:r>
              <a:t/>
            </a:r>
            <a:endParaRPr sz="1800"/>
          </a:p>
          <a:p>
            <a:pPr indent="-114300" lvl="0" marL="228600" rtl="0" algn="l">
              <a:lnSpc>
                <a:spcPct val="120000"/>
              </a:lnSpc>
              <a:spcBef>
                <a:spcPts val="1000"/>
              </a:spcBef>
              <a:spcAft>
                <a:spcPts val="0"/>
              </a:spcAft>
              <a:buClr>
                <a:schemeClr val="lt1"/>
              </a:buClr>
              <a:buSzPts val="1800"/>
              <a:buNone/>
            </a:pPr>
            <a:r>
              <a:t/>
            </a:r>
            <a:endParaRPr sz="1800" u="none" strike="noStrike"/>
          </a:p>
          <a:p>
            <a:pPr indent="-228600" lvl="0" marL="228600" rtl="0" algn="l">
              <a:lnSpc>
                <a:spcPct val="120000"/>
              </a:lnSpc>
              <a:spcBef>
                <a:spcPts val="1000"/>
              </a:spcBef>
              <a:spcAft>
                <a:spcPts val="0"/>
              </a:spcAft>
              <a:buClr>
                <a:schemeClr val="lt1"/>
              </a:buClr>
              <a:buSzPts val="1800"/>
              <a:buChar char="•"/>
            </a:pPr>
            <a:r>
              <a:rPr lang="en-US" sz="1800"/>
              <a:t>The error loss for the test dataset is 0.0018. Therefore, the model produces less error.</a:t>
            </a:r>
            <a:endParaRPr sz="1800"/>
          </a:p>
          <a:p>
            <a:pPr indent="-114300" lvl="0" marL="228600" rtl="0" algn="l">
              <a:lnSpc>
                <a:spcPct val="120000"/>
              </a:lnSpc>
              <a:spcBef>
                <a:spcPts val="1000"/>
              </a:spcBef>
              <a:spcAft>
                <a:spcPts val="0"/>
              </a:spcAft>
              <a:buClr>
                <a:schemeClr val="lt1"/>
              </a:buClr>
              <a:buSzPts val="1800"/>
              <a:buNone/>
            </a:pPr>
            <a:r>
              <a:t/>
            </a:r>
            <a:endParaRPr sz="1800" u="none" strike="noStrike"/>
          </a:p>
          <a:p>
            <a:pPr indent="-101600" lvl="0" marL="228600" rtl="0" algn="l">
              <a:lnSpc>
                <a:spcPct val="120000"/>
              </a:lnSpc>
              <a:spcBef>
                <a:spcPts val="1000"/>
              </a:spcBef>
              <a:spcAft>
                <a:spcPts val="0"/>
              </a:spcAft>
              <a:buClr>
                <a:schemeClr val="lt1"/>
              </a:buClr>
              <a:buSzPts val="2000"/>
              <a:buNone/>
            </a:pPr>
            <a:r>
              <a:t/>
            </a:r>
            <a:endParaRPr/>
          </a:p>
        </p:txBody>
      </p:sp>
      <p:pic>
        <p:nvPicPr>
          <p:cNvPr id="411" name="Google Shape;411;p40"/>
          <p:cNvPicPr preferRelativeResize="0"/>
          <p:nvPr/>
        </p:nvPicPr>
        <p:blipFill rotWithShape="1">
          <a:blip r:embed="rId3">
            <a:alphaModFix/>
          </a:blip>
          <a:srcRect b="0" l="0" r="0" t="0"/>
          <a:stretch/>
        </p:blipFill>
        <p:spPr>
          <a:xfrm>
            <a:off x="1232969" y="3119542"/>
            <a:ext cx="4985385" cy="138239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1"/>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MODULES AND DELIVERABLES</a:t>
            </a:r>
            <a:endParaRPr/>
          </a:p>
        </p:txBody>
      </p:sp>
      <p:graphicFrame>
        <p:nvGraphicFramePr>
          <p:cNvPr id="417" name="Google Shape;417;p41"/>
          <p:cNvGraphicFramePr/>
          <p:nvPr/>
        </p:nvGraphicFramePr>
        <p:xfrm>
          <a:off x="914400" y="2095500"/>
          <a:ext cx="3000000" cy="3000000"/>
        </p:xfrm>
        <a:graphic>
          <a:graphicData uri="http://schemas.openxmlformats.org/drawingml/2006/table">
            <a:tbl>
              <a:tblPr bandRow="1" firstRow="1">
                <a:noFill/>
                <a:tableStyleId>{61A48D25-2714-426C-8A9D-C54381A952DA}</a:tableStyleId>
              </a:tblPr>
              <a:tblGrid>
                <a:gridCol w="3451225"/>
                <a:gridCol w="3451225"/>
                <a:gridCol w="3451225"/>
              </a:tblGrid>
              <a:tr h="370850">
                <a:tc>
                  <a:txBody>
                    <a:bodyPr/>
                    <a:lstStyle/>
                    <a:p>
                      <a:pPr indent="0" lvl="0" marL="0" marR="0" rtl="0" algn="l">
                        <a:spcBef>
                          <a:spcPts val="0"/>
                        </a:spcBef>
                        <a:spcAft>
                          <a:spcPts val="0"/>
                        </a:spcAft>
                        <a:buNone/>
                      </a:pPr>
                      <a:r>
                        <a:rPr b="1" lang="en-US" sz="1800"/>
                        <a:t>Modules</a:t>
                      </a:r>
                      <a:endParaRPr b="1" sz="1800"/>
                    </a:p>
                  </a:txBody>
                  <a:tcPr marT="45725" marB="45725" marR="91450" marL="91450"/>
                </a:tc>
                <a:tc>
                  <a:txBody>
                    <a:bodyPr/>
                    <a:lstStyle/>
                    <a:p>
                      <a:pPr indent="0" lvl="0" marL="0" marR="0" rtl="0" algn="l">
                        <a:spcBef>
                          <a:spcPts val="0"/>
                        </a:spcBef>
                        <a:spcAft>
                          <a:spcPts val="0"/>
                        </a:spcAft>
                        <a:buNone/>
                      </a:pPr>
                      <a:r>
                        <a:rPr b="1" lang="en-US" sz="1800"/>
                        <a:t>Input</a:t>
                      </a:r>
                      <a:endParaRPr b="1" sz="1800"/>
                    </a:p>
                  </a:txBody>
                  <a:tcPr marT="45725" marB="45725" marR="91450" marL="91450"/>
                </a:tc>
                <a:tc>
                  <a:txBody>
                    <a:bodyPr/>
                    <a:lstStyle/>
                    <a:p>
                      <a:pPr indent="0" lvl="0" marL="0" marR="0" rtl="0" algn="l">
                        <a:spcBef>
                          <a:spcPts val="0"/>
                        </a:spcBef>
                        <a:spcAft>
                          <a:spcPts val="0"/>
                        </a:spcAft>
                        <a:buNone/>
                      </a:pPr>
                      <a:r>
                        <a:rPr b="1" lang="en-US" sz="1800"/>
                        <a:t>Output</a:t>
                      </a:r>
                      <a:endParaRPr b="1" sz="1800"/>
                    </a:p>
                  </a:txBody>
                  <a:tcPr marT="45725" marB="45725" marR="91450" marL="91450"/>
                </a:tc>
              </a:tr>
              <a:tr h="370850">
                <a:tc>
                  <a:txBody>
                    <a:bodyPr/>
                    <a:lstStyle/>
                    <a:p>
                      <a:pPr indent="0" lvl="0" marL="0" marR="0" rtl="0" algn="l">
                        <a:spcBef>
                          <a:spcPts val="0"/>
                        </a:spcBef>
                        <a:spcAft>
                          <a:spcPts val="0"/>
                        </a:spcAft>
                        <a:buNone/>
                      </a:pPr>
                      <a:r>
                        <a:rPr lang="en-US" sz="1800"/>
                        <a:t>Module-1</a:t>
                      </a:r>
                      <a:endParaRPr/>
                    </a:p>
                  </a:txBody>
                  <a:tcPr marT="45725" marB="45725" marR="91450" marL="91450"/>
                </a:tc>
                <a:tc>
                  <a:txBody>
                    <a:bodyPr/>
                    <a:lstStyle/>
                    <a:p>
                      <a:pPr indent="0" lvl="0" marL="0" marR="0" rtl="0" algn="l">
                        <a:spcBef>
                          <a:spcPts val="0"/>
                        </a:spcBef>
                        <a:spcAft>
                          <a:spcPts val="0"/>
                        </a:spcAft>
                        <a:buNone/>
                      </a:pPr>
                      <a:r>
                        <a:rPr lang="en-US" sz="1800"/>
                        <a:t>Stock market dataset</a:t>
                      </a:r>
                      <a:endParaRPr sz="1800"/>
                    </a:p>
                  </a:txBody>
                  <a:tcPr marT="45725" marB="45725" marR="91450" marL="91450"/>
                </a:tc>
                <a:tc>
                  <a:txBody>
                    <a:bodyPr/>
                    <a:lstStyle/>
                    <a:p>
                      <a:pPr indent="0" lvl="0" marL="0" marR="0" rtl="0" algn="l">
                        <a:spcBef>
                          <a:spcPts val="0"/>
                        </a:spcBef>
                        <a:spcAft>
                          <a:spcPts val="0"/>
                        </a:spcAft>
                        <a:buNone/>
                      </a:pPr>
                      <a:r>
                        <a:rPr lang="en-US" sz="1800"/>
                        <a:t>Dataset with selected attributes </a:t>
                      </a:r>
                      <a:endParaRPr sz="1800"/>
                    </a:p>
                  </a:txBody>
                  <a:tcPr marT="45725" marB="45725" marR="91450" marL="91450"/>
                </a:tc>
              </a:tr>
              <a:tr h="370850">
                <a:tc>
                  <a:txBody>
                    <a:bodyPr/>
                    <a:lstStyle/>
                    <a:p>
                      <a:pPr indent="0" lvl="0" marL="0" marR="0" rtl="0" algn="l">
                        <a:spcBef>
                          <a:spcPts val="0"/>
                        </a:spcBef>
                        <a:spcAft>
                          <a:spcPts val="0"/>
                        </a:spcAft>
                        <a:buNone/>
                      </a:pPr>
                      <a:r>
                        <a:rPr lang="en-US" sz="1800"/>
                        <a:t>Module-2</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Clr>
                          <a:schemeClr val="lt1"/>
                        </a:buClr>
                        <a:buSzPts val="1800"/>
                        <a:buFont typeface="Rockwell"/>
                        <a:buNone/>
                      </a:pPr>
                      <a:r>
                        <a:rPr lang="en-US" sz="1800"/>
                        <a:t>Dataset with selected attributes </a:t>
                      </a:r>
                      <a:endParaRPr sz="1800"/>
                    </a:p>
                  </a:txBody>
                  <a:tcPr marT="45725" marB="45725" marR="91450" marL="91450"/>
                </a:tc>
                <a:tc>
                  <a:txBody>
                    <a:bodyPr/>
                    <a:lstStyle/>
                    <a:p>
                      <a:pPr indent="0" lvl="0" marL="0" marR="0" rtl="0" algn="l">
                        <a:spcBef>
                          <a:spcPts val="0"/>
                        </a:spcBef>
                        <a:spcAft>
                          <a:spcPts val="0"/>
                        </a:spcAft>
                        <a:buNone/>
                      </a:pPr>
                      <a:r>
                        <a:rPr lang="en-US" sz="1800"/>
                        <a:t>Pre-processed stock data</a:t>
                      </a:r>
                      <a:endParaRPr sz="1800"/>
                    </a:p>
                  </a:txBody>
                  <a:tcPr marT="45725" marB="45725" marR="91450" marL="91450"/>
                </a:tc>
              </a:tr>
              <a:tr h="370850">
                <a:tc>
                  <a:txBody>
                    <a:bodyPr/>
                    <a:lstStyle/>
                    <a:p>
                      <a:pPr indent="0" lvl="0" marL="0" marR="0" rtl="0" algn="l">
                        <a:spcBef>
                          <a:spcPts val="0"/>
                        </a:spcBef>
                        <a:spcAft>
                          <a:spcPts val="0"/>
                        </a:spcAft>
                        <a:buNone/>
                      </a:pPr>
                      <a:r>
                        <a:rPr lang="en-US" sz="1800"/>
                        <a:t>Module-3</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Pre-processed stock data</a:t>
                      </a:r>
                      <a:endParaRPr sz="1800"/>
                    </a:p>
                  </a:txBody>
                  <a:tcPr marT="45725" marB="45725" marR="91450" marL="91450"/>
                </a:tc>
                <a:tc>
                  <a:txBody>
                    <a:bodyPr/>
                    <a:lstStyle/>
                    <a:p>
                      <a:pPr indent="0" lvl="0" marL="0" marR="0" rtl="0" algn="l">
                        <a:spcBef>
                          <a:spcPts val="0"/>
                        </a:spcBef>
                        <a:spcAft>
                          <a:spcPts val="0"/>
                        </a:spcAft>
                        <a:buNone/>
                      </a:pPr>
                      <a:r>
                        <a:rPr lang="en-US" sz="1800"/>
                        <a:t>Trained model</a:t>
                      </a:r>
                      <a:endParaRPr sz="1800"/>
                    </a:p>
                  </a:txBody>
                  <a:tcPr marT="45725" marB="45725" marR="91450" marL="91450"/>
                </a:tc>
              </a:tr>
              <a:tr h="370850">
                <a:tc>
                  <a:txBody>
                    <a:bodyPr/>
                    <a:lstStyle/>
                    <a:p>
                      <a:pPr indent="0" lvl="0" marL="0" marR="0" rtl="0" algn="l">
                        <a:spcBef>
                          <a:spcPts val="0"/>
                        </a:spcBef>
                        <a:spcAft>
                          <a:spcPts val="0"/>
                        </a:spcAft>
                        <a:buNone/>
                      </a:pPr>
                      <a:r>
                        <a:rPr lang="en-US" sz="1800"/>
                        <a:t>Module-4</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Test data</a:t>
                      </a:r>
                      <a:endParaRPr sz="1800"/>
                    </a:p>
                  </a:txBody>
                  <a:tcPr marT="45725" marB="45725" marR="91450" marL="91450"/>
                </a:tc>
                <a:tc>
                  <a:txBody>
                    <a:bodyPr/>
                    <a:lstStyle/>
                    <a:p>
                      <a:pPr indent="0" lvl="0" marL="0" marR="0" rtl="0" algn="l">
                        <a:spcBef>
                          <a:spcPts val="0"/>
                        </a:spcBef>
                        <a:spcAft>
                          <a:spcPts val="0"/>
                        </a:spcAft>
                        <a:buNone/>
                      </a:pPr>
                      <a:r>
                        <a:rPr lang="en-US" sz="1800"/>
                        <a:t>Predicted closing value of stock, plot-actual &amp; predicted</a:t>
                      </a:r>
                      <a:endParaRPr sz="1800"/>
                    </a:p>
                  </a:txBody>
                  <a:tcPr marT="45725" marB="45725" marR="91450" marL="91450"/>
                </a:tc>
              </a:tr>
              <a:tr h="370850">
                <a:tc>
                  <a:txBody>
                    <a:bodyPr/>
                    <a:lstStyle/>
                    <a:p>
                      <a:pPr indent="0" lvl="0" marL="0" marR="0" rtl="0" algn="l">
                        <a:spcBef>
                          <a:spcPts val="0"/>
                        </a:spcBef>
                        <a:spcAft>
                          <a:spcPts val="0"/>
                        </a:spcAft>
                        <a:buNone/>
                      </a:pPr>
                      <a:r>
                        <a:rPr lang="en-US" sz="1800"/>
                        <a:t>Module-5</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Clr>
                          <a:schemeClr val="lt1"/>
                        </a:buClr>
                        <a:buSzPts val="1800"/>
                        <a:buFont typeface="Rockwell"/>
                        <a:buNone/>
                      </a:pPr>
                      <a:r>
                        <a:rPr lang="en-US" sz="1800"/>
                        <a:t>Pre-processed stock data</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Value at risk &amp; plot-risk vs expected return</a:t>
                      </a:r>
                      <a:endParaRPr sz="1800"/>
                    </a:p>
                  </a:txBody>
                  <a:tcPr marT="45725" marB="45725" marR="91450" marL="91450"/>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2"/>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REFERENCES</a:t>
            </a:r>
            <a:endParaRPr/>
          </a:p>
        </p:txBody>
      </p:sp>
      <p:sp>
        <p:nvSpPr>
          <p:cNvPr id="423" name="Google Shape;423;p42"/>
          <p:cNvSpPr txBox="1"/>
          <p:nvPr>
            <p:ph idx="1" type="body"/>
          </p:nvPr>
        </p:nvSpPr>
        <p:spPr>
          <a:xfrm>
            <a:off x="913795" y="2096063"/>
            <a:ext cx="10353761" cy="4491167"/>
          </a:xfrm>
          <a:prstGeom prst="rect">
            <a:avLst/>
          </a:prstGeom>
          <a:noFill/>
          <a:ln>
            <a:noFill/>
          </a:ln>
        </p:spPr>
        <p:txBody>
          <a:bodyPr anchorCtr="0" anchor="t" bIns="45700" lIns="91425" spcFirstLastPara="1" rIns="91425" wrap="square" tIns="45700">
            <a:normAutofit fontScale="92500" lnSpcReduction="20000"/>
          </a:bodyPr>
          <a:lstStyle/>
          <a:p>
            <a:pPr indent="-457200" lvl="0" marL="457200" rtl="0" algn="l">
              <a:lnSpc>
                <a:spcPct val="120000"/>
              </a:lnSpc>
              <a:spcBef>
                <a:spcPts val="0"/>
              </a:spcBef>
              <a:spcAft>
                <a:spcPts val="0"/>
              </a:spcAft>
              <a:buClr>
                <a:schemeClr val="lt1"/>
              </a:buClr>
              <a:buSzPct val="100000"/>
              <a:buFont typeface="Bookman Old Style"/>
              <a:buAutoNum type="arabicPeriod"/>
            </a:pPr>
            <a:r>
              <a:rPr lang="en-US"/>
              <a:t>Andrew McCallum, Kamal Nigam, Jason Rennie, Kristie Seymore “A Machine learning approach to Building domain-specific Search engine”, IJCAI, 1999 – Citeseer</a:t>
            </a:r>
            <a:endParaRPr/>
          </a:p>
          <a:p>
            <a:pPr indent="-457200" lvl="0" marL="457200" rtl="0" algn="l">
              <a:lnSpc>
                <a:spcPct val="120000"/>
              </a:lnSpc>
              <a:spcBef>
                <a:spcPts val="1000"/>
              </a:spcBef>
              <a:spcAft>
                <a:spcPts val="0"/>
              </a:spcAft>
              <a:buClr>
                <a:schemeClr val="lt1"/>
              </a:buClr>
              <a:buSzPct val="100000"/>
              <a:buFont typeface="Bookman Old Style"/>
              <a:buAutoNum type="arabicPeriod"/>
            </a:pPr>
            <a:r>
              <a:rPr lang="en-US"/>
              <a:t>Yadav, Sameer. (2017). STOCK MARKET VOLATILITY - ASTUDY OF INDIAN STOCK MARKET. Global Journal for Research Analysis. 6. 629-632.</a:t>
            </a:r>
            <a:endParaRPr/>
          </a:p>
          <a:p>
            <a:pPr indent="-457200" lvl="0" marL="457200" rtl="0" algn="l">
              <a:lnSpc>
                <a:spcPct val="120000"/>
              </a:lnSpc>
              <a:spcBef>
                <a:spcPts val="1000"/>
              </a:spcBef>
              <a:spcAft>
                <a:spcPts val="0"/>
              </a:spcAft>
              <a:buClr>
                <a:schemeClr val="lt1"/>
              </a:buClr>
              <a:buSzPct val="100000"/>
              <a:buFont typeface="Bookman Old Style"/>
              <a:buAutoNum type="arabicPeriod"/>
            </a:pPr>
            <a:r>
              <a:rPr lang="en-US"/>
              <a:t>Montgomery, D.C., Peck, E.A. and Vining, G.G., 2012. Introduction to linear regression analysis (Vol. 821). John Wiley &amp; Sons.</a:t>
            </a:r>
            <a:endParaRPr/>
          </a:p>
          <a:p>
            <a:pPr indent="-457200" lvl="0" marL="457200" rtl="0" algn="l">
              <a:lnSpc>
                <a:spcPct val="120000"/>
              </a:lnSpc>
              <a:spcBef>
                <a:spcPts val="1000"/>
              </a:spcBef>
              <a:spcAft>
                <a:spcPts val="0"/>
              </a:spcAft>
              <a:buClr>
                <a:schemeClr val="lt1"/>
              </a:buClr>
              <a:buSzPct val="100000"/>
              <a:buFont typeface="Bookman Old Style"/>
              <a:buAutoNum type="arabicPeriod"/>
            </a:pPr>
            <a:r>
              <a:rPr lang="en-US"/>
              <a:t>Draper, N.R.; Smith, H. (1998). Applied Regression Analysis (3rded.). John Wiley. ISBN 0-471-17082-8.</a:t>
            </a:r>
            <a:endParaRPr/>
          </a:p>
          <a:p>
            <a:pPr indent="-457200" lvl="0" marL="457200" rtl="0" algn="l">
              <a:lnSpc>
                <a:spcPct val="120000"/>
              </a:lnSpc>
              <a:spcBef>
                <a:spcPts val="1000"/>
              </a:spcBef>
              <a:spcAft>
                <a:spcPts val="0"/>
              </a:spcAft>
              <a:buClr>
                <a:schemeClr val="lt1"/>
              </a:buClr>
              <a:buSzPct val="100000"/>
              <a:buFont typeface="Bookman Old Style"/>
              <a:buAutoNum type="arabicPeriod"/>
            </a:pPr>
            <a:r>
              <a:rPr lang="en-US"/>
              <a:t>Robert S. Pindyck and Daniel L. Rubinfeld (1998, 4h ed.).Econometric Models and Economic Forecasts</a:t>
            </a:r>
            <a:endParaRPr/>
          </a:p>
          <a:p>
            <a:pPr indent="-457200" lvl="0" marL="457200" rtl="0" algn="l">
              <a:lnSpc>
                <a:spcPct val="120000"/>
              </a:lnSpc>
              <a:spcBef>
                <a:spcPts val="1000"/>
              </a:spcBef>
              <a:spcAft>
                <a:spcPts val="0"/>
              </a:spcAft>
              <a:buClr>
                <a:schemeClr val="lt1"/>
              </a:buClr>
              <a:buSzPct val="100000"/>
              <a:buFont typeface="Bookman Old Style"/>
              <a:buAutoNum type="arabicPeriod"/>
            </a:pPr>
            <a:r>
              <a:rPr lang="en-US" sz="2000"/>
              <a:t> “Linear Regression”, 1997-1998, Yale University http://www.stat.yale.edu/Courses/1997-98/101/linreg.htm</a:t>
            </a:r>
            <a:endParaRPr/>
          </a:p>
          <a:p>
            <a:pPr indent="-339725" lvl="0" marL="457200" rtl="0" algn="l">
              <a:lnSpc>
                <a:spcPct val="120000"/>
              </a:lnSpc>
              <a:spcBef>
                <a:spcPts val="1000"/>
              </a:spcBef>
              <a:spcAft>
                <a:spcPts val="0"/>
              </a:spcAft>
              <a:buClr>
                <a:schemeClr val="lt1"/>
              </a:buClr>
              <a:buSzPct val="100000"/>
              <a:buFont typeface="Bookman Old Style"/>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3"/>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REFERENCES(CONTD.)</a:t>
            </a:r>
            <a:endParaRPr/>
          </a:p>
        </p:txBody>
      </p:sp>
      <p:sp>
        <p:nvSpPr>
          <p:cNvPr id="429" name="Google Shape;429;p43"/>
          <p:cNvSpPr txBox="1"/>
          <p:nvPr>
            <p:ph idx="1" type="body"/>
          </p:nvPr>
        </p:nvSpPr>
        <p:spPr>
          <a:xfrm>
            <a:off x="913795" y="2096063"/>
            <a:ext cx="10485133" cy="4517801"/>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20000"/>
              </a:lnSpc>
              <a:spcBef>
                <a:spcPts val="0"/>
              </a:spcBef>
              <a:spcAft>
                <a:spcPts val="0"/>
              </a:spcAft>
              <a:buClr>
                <a:schemeClr val="lt1"/>
              </a:buClr>
              <a:buSzPts val="1800"/>
              <a:buFont typeface="Bookman Old Style"/>
              <a:buAutoNum type="arabicPeriod" startAt="7"/>
            </a:pPr>
            <a:r>
              <a:rPr lang="en-US" sz="1800"/>
              <a:t>Agarwal (July 14, 2017). "Introduction to the Stock Market". Intelligent Economist. Retrieved December 18, 2017.</a:t>
            </a:r>
            <a:endParaRPr/>
          </a:p>
          <a:p>
            <a:pPr indent="-342900" lvl="0" marL="342900" rtl="0" algn="l">
              <a:lnSpc>
                <a:spcPct val="120000"/>
              </a:lnSpc>
              <a:spcBef>
                <a:spcPts val="1000"/>
              </a:spcBef>
              <a:spcAft>
                <a:spcPts val="0"/>
              </a:spcAft>
              <a:buClr>
                <a:schemeClr val="lt1"/>
              </a:buClr>
              <a:buSzPts val="1800"/>
              <a:buFont typeface="Bookman Old Style"/>
              <a:buAutoNum type="arabicPeriod" startAt="7"/>
            </a:pPr>
            <a:r>
              <a:rPr lang="en-US" sz="1800"/>
              <a:t>Jason Brownlee, March 2016, “Linear Regression for machine learning”, Machine learning mastery, viewed on December 2018, https://machinelearningmastery.com/linear-regression-for-machinelearning/</a:t>
            </a:r>
            <a:endParaRPr/>
          </a:p>
          <a:p>
            <a:pPr indent="-342900" lvl="0" marL="342900" rtl="0" algn="l">
              <a:lnSpc>
                <a:spcPct val="120000"/>
              </a:lnSpc>
              <a:spcBef>
                <a:spcPts val="1000"/>
              </a:spcBef>
              <a:spcAft>
                <a:spcPts val="0"/>
              </a:spcAft>
              <a:buClr>
                <a:schemeClr val="lt1"/>
              </a:buClr>
              <a:buSzPts val="1800"/>
              <a:buFont typeface="Bookman Old Style"/>
              <a:buAutoNum type="arabicPeriod" startAt="7"/>
            </a:pPr>
            <a:r>
              <a:rPr lang="en-US" sz="1800"/>
              <a:t>Google Developers, Oct 2018, “Descending into ML: Linear Regression”, Google LLC, https://developers.google.com/machinelearning/crash-course/descending-into-ml/linear-regression</a:t>
            </a:r>
            <a:endParaRPr/>
          </a:p>
          <a:p>
            <a:pPr indent="-342900" lvl="0" marL="342900" rtl="0" algn="l">
              <a:lnSpc>
                <a:spcPct val="120000"/>
              </a:lnSpc>
              <a:spcBef>
                <a:spcPts val="1000"/>
              </a:spcBef>
              <a:spcAft>
                <a:spcPts val="0"/>
              </a:spcAft>
              <a:buClr>
                <a:schemeClr val="lt1"/>
              </a:buClr>
              <a:buSzPts val="1800"/>
              <a:buFont typeface="Bookman Old Style"/>
              <a:buAutoNum type="arabicPeriod" startAt="7"/>
            </a:pPr>
            <a:r>
              <a:rPr lang="en-US" sz="1800"/>
              <a:t>Fiess, N.M. and MacDonald, R., 2002. Towards the fundamentals of technical analysis: analysing the information content of High, Low and Close prices. Economic Modelling, 19(3), pp.353-374.</a:t>
            </a:r>
            <a:endParaRPr/>
          </a:p>
          <a:p>
            <a:pPr indent="-342900" lvl="0" marL="342900" rtl="0" algn="l">
              <a:lnSpc>
                <a:spcPct val="120000"/>
              </a:lnSpc>
              <a:spcBef>
                <a:spcPts val="1000"/>
              </a:spcBef>
              <a:spcAft>
                <a:spcPts val="0"/>
              </a:spcAft>
              <a:buClr>
                <a:schemeClr val="lt1"/>
              </a:buClr>
              <a:buSzPts val="1800"/>
              <a:buFont typeface="Bookman Old Style"/>
              <a:buAutoNum type="arabicPeriod" startAt="7"/>
            </a:pPr>
            <a:r>
              <a:rPr lang="en-US" sz="1800"/>
              <a:t>Hurwitz, E. and Marwala, T., 2012. Common mistakes when applying computational intelligence and machine learning to stock market modelling. arXiv preprint arXiv:1208.4429.</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5"/>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INTRODUCTION (CONTD.)</a:t>
            </a:r>
            <a:endParaRPr/>
          </a:p>
        </p:txBody>
      </p:sp>
      <p:sp>
        <p:nvSpPr>
          <p:cNvPr id="166" name="Google Shape;166;p5"/>
          <p:cNvSpPr txBox="1"/>
          <p:nvPr>
            <p:ph idx="1" type="body"/>
          </p:nvPr>
        </p:nvSpPr>
        <p:spPr>
          <a:xfrm>
            <a:off x="913795" y="2096064"/>
            <a:ext cx="10353762" cy="399401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20000"/>
              </a:lnSpc>
              <a:spcBef>
                <a:spcPts val="0"/>
              </a:spcBef>
              <a:spcAft>
                <a:spcPts val="0"/>
              </a:spcAft>
              <a:buClr>
                <a:schemeClr val="lt1"/>
              </a:buClr>
              <a:buSzPts val="2000"/>
              <a:buFont typeface="Noto Sans Symbols"/>
              <a:buChar char="❖"/>
            </a:pPr>
            <a:r>
              <a:rPr lang="en-US" sz="2000"/>
              <a:t>It is clear that there are always unpredictable factors such as the public image of companies or the political situation of countries, which affect stock markets trends.</a:t>
            </a:r>
            <a:endParaRPr/>
          </a:p>
          <a:p>
            <a:pPr indent="-228600" lvl="0" marL="228600" rtl="0" algn="l">
              <a:lnSpc>
                <a:spcPct val="120000"/>
              </a:lnSpc>
              <a:spcBef>
                <a:spcPts val="1000"/>
              </a:spcBef>
              <a:spcAft>
                <a:spcPts val="0"/>
              </a:spcAft>
              <a:buClr>
                <a:schemeClr val="lt1"/>
              </a:buClr>
              <a:buSzPts val="2000"/>
              <a:buFont typeface="Noto Sans Symbols"/>
              <a:buChar char="❖"/>
            </a:pPr>
            <a:r>
              <a:rPr lang="en-US" sz="2000"/>
              <a:t> Therefore, if the data gained from stock values are efficiently preprocessed and suitable algorithms are employed, the trend of stock values and index can be predicted. </a:t>
            </a:r>
            <a:endParaRPr/>
          </a:p>
          <a:p>
            <a:pPr indent="-228600" lvl="0" marL="228600" rtl="0" algn="l">
              <a:lnSpc>
                <a:spcPct val="120000"/>
              </a:lnSpc>
              <a:spcBef>
                <a:spcPts val="1000"/>
              </a:spcBef>
              <a:spcAft>
                <a:spcPts val="0"/>
              </a:spcAft>
              <a:buClr>
                <a:schemeClr val="lt1"/>
              </a:buClr>
              <a:buSzPts val="2000"/>
              <a:buFont typeface="Noto Sans Symbols"/>
              <a:buChar char="❖"/>
            </a:pPr>
            <a:r>
              <a:rPr lang="en-US" sz="2000"/>
              <a:t>In stock market prediction systems, machine learning and deep learning approaches can help investors and traders through their decisions. These methods intend to automatically recognize and learn patterns among big amounts of information. </a:t>
            </a:r>
            <a:endParaRPr/>
          </a:p>
          <a:p>
            <a:pPr indent="-228600" lvl="0" marL="228600" rtl="0" algn="l">
              <a:lnSpc>
                <a:spcPct val="120000"/>
              </a:lnSpc>
              <a:spcBef>
                <a:spcPts val="1000"/>
              </a:spcBef>
              <a:spcAft>
                <a:spcPts val="0"/>
              </a:spcAft>
              <a:buClr>
                <a:schemeClr val="lt1"/>
              </a:buClr>
              <a:buSzPts val="2000"/>
              <a:buFont typeface="Noto Sans Symbols"/>
              <a:buChar char="❖"/>
            </a:pPr>
            <a:r>
              <a:rPr lang="en-US" sz="2000"/>
              <a:t>The algorithms can be effectively self-learning, and can tackle the predicting task of price fluctuations in order to improve trading strategies.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6"/>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PROBLEM STATEMENT</a:t>
            </a:r>
            <a:endParaRPr/>
          </a:p>
        </p:txBody>
      </p:sp>
      <p:sp>
        <p:nvSpPr>
          <p:cNvPr id="172" name="Google Shape;172;p6"/>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120000"/>
              </a:lnSpc>
              <a:spcBef>
                <a:spcPts val="0"/>
              </a:spcBef>
              <a:spcAft>
                <a:spcPts val="0"/>
              </a:spcAft>
              <a:buClr>
                <a:schemeClr val="lt1"/>
              </a:buClr>
              <a:buSzPct val="100000"/>
              <a:buFont typeface="Noto Sans Symbols"/>
              <a:buChar char="❖"/>
            </a:pPr>
            <a:r>
              <a:rPr lang="en-US"/>
              <a:t>The stock market appears in the news every day. You hear about it every time it reaches a new high or a new low. </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a:t>The rate of investment and business opportunities in the Stock market can increase if an efficient algorithm could be devised to predict the short term price of an individual stock.</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a:t>Previous methods of stock predictions involve the use of Artificial Neural Networks and Convolution Neural Networks which have an error loss at an average of 20%.</a:t>
            </a:r>
            <a:endParaRPr/>
          </a:p>
          <a:p>
            <a:pPr indent="-228600" lvl="0" marL="228600" rtl="0" algn="l">
              <a:lnSpc>
                <a:spcPct val="120000"/>
              </a:lnSpc>
              <a:spcBef>
                <a:spcPts val="1000"/>
              </a:spcBef>
              <a:spcAft>
                <a:spcPts val="0"/>
              </a:spcAft>
              <a:buClr>
                <a:schemeClr val="lt1"/>
              </a:buClr>
              <a:buSzPct val="100000"/>
              <a:buFont typeface="Noto Sans Symbols"/>
              <a:buChar char="❖"/>
            </a:pPr>
            <a:r>
              <a:rPr lang="en-US"/>
              <a:t>In this project, we will see if there is a possibility of devising a model using Recurrent Neural Network (LSTM) which will predict stock price with a less percentage of error..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7"/>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INNOVATION</a:t>
            </a:r>
            <a:endParaRPr/>
          </a:p>
        </p:txBody>
      </p:sp>
      <p:sp>
        <p:nvSpPr>
          <p:cNvPr id="178" name="Google Shape;178;p7"/>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2000"/>
              <a:buNone/>
            </a:pPr>
            <a:r>
              <a:rPr lang="en-US"/>
              <a:t>❖ Our base paper describes only using different learning algorithms for predicting the trend of the stock market.</a:t>
            </a:r>
            <a:endParaRPr/>
          </a:p>
          <a:p>
            <a:pPr indent="0" lvl="0" marL="0" rtl="0" algn="l">
              <a:lnSpc>
                <a:spcPct val="120000"/>
              </a:lnSpc>
              <a:spcBef>
                <a:spcPts val="1000"/>
              </a:spcBef>
              <a:spcAft>
                <a:spcPts val="0"/>
              </a:spcAft>
              <a:buClr>
                <a:schemeClr val="lt1"/>
              </a:buClr>
              <a:buSzPts val="2000"/>
              <a:buNone/>
            </a:pPr>
            <a:r>
              <a:rPr lang="en-US"/>
              <a:t>❖ But, we have chosen LSTM and trained the model efficiently to predict the trend.</a:t>
            </a:r>
            <a:endParaRPr/>
          </a:p>
          <a:p>
            <a:pPr indent="0" lvl="0" marL="0" rtl="0" algn="l">
              <a:lnSpc>
                <a:spcPct val="120000"/>
              </a:lnSpc>
              <a:spcBef>
                <a:spcPts val="1000"/>
              </a:spcBef>
              <a:spcAft>
                <a:spcPts val="0"/>
              </a:spcAft>
              <a:buClr>
                <a:schemeClr val="lt1"/>
              </a:buClr>
              <a:buSzPts val="2000"/>
              <a:buNone/>
            </a:pPr>
            <a:r>
              <a:rPr lang="en-US"/>
              <a:t>❖ Our contribution for the project is that we have included risk analysis as an innovation.</a:t>
            </a:r>
            <a:endParaRPr/>
          </a:p>
          <a:p>
            <a:pPr indent="0" lvl="0" marL="0" rtl="0" algn="l">
              <a:lnSpc>
                <a:spcPct val="120000"/>
              </a:lnSpc>
              <a:spcBef>
                <a:spcPts val="1000"/>
              </a:spcBef>
              <a:spcAft>
                <a:spcPts val="0"/>
              </a:spcAft>
              <a:buClr>
                <a:schemeClr val="lt1"/>
              </a:buClr>
              <a:buSzPts val="2000"/>
              <a:buNone/>
            </a:pPr>
            <a:r>
              <a:rPr lang="en-US"/>
              <a:t>❖ In risk analysis we use “Monte carlo method “and “bootstrap method” to find the “Value at risk”.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8"/>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LITERATURE SURVEY</a:t>
            </a:r>
            <a:endParaRPr/>
          </a:p>
        </p:txBody>
      </p:sp>
      <p:graphicFrame>
        <p:nvGraphicFramePr>
          <p:cNvPr id="184" name="Google Shape;184;p8"/>
          <p:cNvGraphicFramePr/>
          <p:nvPr/>
        </p:nvGraphicFramePr>
        <p:xfrm>
          <a:off x="913795" y="2051110"/>
          <a:ext cx="3000000" cy="3000000"/>
        </p:xfrm>
        <a:graphic>
          <a:graphicData uri="http://schemas.openxmlformats.org/drawingml/2006/table">
            <a:tbl>
              <a:tblPr bandRow="1" firstRow="1">
                <a:noFill/>
                <a:tableStyleId>{61A48D25-2714-426C-8A9D-C54381A952DA}</a:tableStyleId>
              </a:tblPr>
              <a:tblGrid>
                <a:gridCol w="686225"/>
                <a:gridCol w="2870750"/>
                <a:gridCol w="1778500"/>
                <a:gridCol w="1669275"/>
                <a:gridCol w="2718650"/>
              </a:tblGrid>
              <a:tr h="524400">
                <a:tc>
                  <a:txBody>
                    <a:bodyPr/>
                    <a:lstStyle/>
                    <a:p>
                      <a:pPr indent="0" lvl="0" marL="0" marR="0" rtl="0" algn="l">
                        <a:spcBef>
                          <a:spcPts val="0"/>
                        </a:spcBef>
                        <a:spcAft>
                          <a:spcPts val="0"/>
                        </a:spcAft>
                        <a:buNone/>
                      </a:pPr>
                      <a:r>
                        <a:rPr lang="en-US" sz="1800" u="none" cap="none" strike="noStrike"/>
                        <a:t>S.No</a:t>
                      </a:r>
                      <a:endParaRPr sz="1800"/>
                    </a:p>
                  </a:txBody>
                  <a:tcPr marT="45725" marB="45725" marR="91450" marL="91450"/>
                </a:tc>
                <a:tc>
                  <a:txBody>
                    <a:bodyPr/>
                    <a:lstStyle/>
                    <a:p>
                      <a:pPr indent="0" lvl="0" marL="0" marR="0" rtl="0" algn="l">
                        <a:spcBef>
                          <a:spcPts val="0"/>
                        </a:spcBef>
                        <a:spcAft>
                          <a:spcPts val="0"/>
                        </a:spcAft>
                        <a:buNone/>
                      </a:pPr>
                      <a:r>
                        <a:rPr lang="en-US" sz="1800"/>
                        <a:t>Paper</a:t>
                      </a:r>
                      <a:endParaRPr sz="1800"/>
                    </a:p>
                  </a:txBody>
                  <a:tcPr marT="45725" marB="45725" marR="91450" marL="91450"/>
                </a:tc>
                <a:tc>
                  <a:txBody>
                    <a:bodyPr/>
                    <a:lstStyle/>
                    <a:p>
                      <a:pPr indent="0" lvl="0" marL="0" marR="0" rtl="0" algn="l">
                        <a:spcBef>
                          <a:spcPts val="0"/>
                        </a:spcBef>
                        <a:spcAft>
                          <a:spcPts val="0"/>
                        </a:spcAft>
                        <a:buNone/>
                      </a:pPr>
                      <a:r>
                        <a:rPr lang="en-US" sz="1800"/>
                        <a:t>Author</a:t>
                      </a:r>
                      <a:endParaRPr sz="1800"/>
                    </a:p>
                  </a:txBody>
                  <a:tcPr marT="45725" marB="45725" marR="91450" marL="91450"/>
                </a:tc>
                <a:tc>
                  <a:txBody>
                    <a:bodyPr/>
                    <a:lstStyle/>
                    <a:p>
                      <a:pPr indent="0" lvl="0" marL="0" marR="0" rtl="0" algn="l">
                        <a:spcBef>
                          <a:spcPts val="0"/>
                        </a:spcBef>
                        <a:spcAft>
                          <a:spcPts val="0"/>
                        </a:spcAft>
                        <a:buNone/>
                      </a:pPr>
                      <a:r>
                        <a:rPr lang="en-US" sz="1800"/>
                        <a:t>Publication</a:t>
                      </a:r>
                      <a:endParaRPr sz="1800"/>
                    </a:p>
                  </a:txBody>
                  <a:tcPr marT="45725" marB="45725" marR="91450" marL="91450"/>
                </a:tc>
                <a:tc>
                  <a:txBody>
                    <a:bodyPr/>
                    <a:lstStyle/>
                    <a:p>
                      <a:pPr indent="0" lvl="0" marL="0" marR="0" rtl="0" algn="l">
                        <a:spcBef>
                          <a:spcPts val="0"/>
                        </a:spcBef>
                        <a:spcAft>
                          <a:spcPts val="0"/>
                        </a:spcAft>
                        <a:buNone/>
                      </a:pPr>
                      <a:r>
                        <a:rPr lang="en-US" sz="1800"/>
                        <a:t>Methodology</a:t>
                      </a:r>
                      <a:endParaRPr sz="1800"/>
                    </a:p>
                  </a:txBody>
                  <a:tcPr marT="45725" marB="45725" marR="91450" marL="91450"/>
                </a:tc>
              </a:tr>
              <a:tr h="4038350">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lnSpc>
                          <a:spcPct val="100000"/>
                        </a:lnSpc>
                        <a:spcBef>
                          <a:spcPts val="0"/>
                        </a:spcBef>
                        <a:spcAft>
                          <a:spcPts val="0"/>
                        </a:spcAft>
                        <a:buClr>
                          <a:schemeClr val="lt1"/>
                        </a:buClr>
                        <a:buSzPts val="1800"/>
                        <a:buFont typeface="Rockwell"/>
                        <a:buNone/>
                      </a:pPr>
                      <a:r>
                        <a:rPr lang="en-US" sz="1800"/>
                        <a:t>Stock market trading rule discovery using two-layer bias decision tree</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Clr>
                          <a:schemeClr val="lt1"/>
                        </a:buClr>
                        <a:buSzPts val="1800"/>
                        <a:buFont typeface="Rockwell"/>
                        <a:buNone/>
                      </a:pPr>
                      <a:r>
                        <a:rPr lang="en-US" sz="1800"/>
                        <a:t>Wang, J.Wang, J.L., Chan, S.H.L., Chan, S.H.</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IEEE,2006</a:t>
                      </a:r>
                      <a:endParaRPr/>
                    </a:p>
                  </a:txBody>
                  <a:tcPr marT="45725" marB="45725" marR="91450" marL="91450"/>
                </a:tc>
                <a:tc>
                  <a:txBody>
                    <a:bodyPr/>
                    <a:lstStyle/>
                    <a:p>
                      <a:pPr indent="0" lvl="0" marL="0" marR="0" rtl="0" algn="l">
                        <a:lnSpc>
                          <a:spcPct val="100000"/>
                        </a:lnSpc>
                        <a:spcBef>
                          <a:spcPts val="0"/>
                        </a:spcBef>
                        <a:spcAft>
                          <a:spcPts val="0"/>
                        </a:spcAft>
                        <a:buClr>
                          <a:schemeClr val="lt1"/>
                        </a:buClr>
                        <a:buSzPts val="1800"/>
                        <a:buFont typeface="Rockwell"/>
                        <a:buNone/>
                      </a:pPr>
                      <a:r>
                        <a:rPr lang="en-US" sz="1800"/>
                        <a:t>Applied the concept of serial topology and designed a new decision system, namely the two layer bias decision tree, for stock price prediction</a:t>
                      </a:r>
                      <a:endParaRPr sz="1800"/>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a:txBody>
                  <a:tcPr marT="45725" marB="45725" marR="91450" marL="9145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9"/>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en-US"/>
              <a:t>LITERATURE SURVEY(CONTD.)</a:t>
            </a:r>
            <a:endParaRPr/>
          </a:p>
        </p:txBody>
      </p:sp>
      <p:graphicFrame>
        <p:nvGraphicFramePr>
          <p:cNvPr id="190" name="Google Shape;190;p9"/>
          <p:cNvGraphicFramePr/>
          <p:nvPr/>
        </p:nvGraphicFramePr>
        <p:xfrm>
          <a:off x="914400" y="2095498"/>
          <a:ext cx="3000000" cy="3000000"/>
        </p:xfrm>
        <a:graphic>
          <a:graphicData uri="http://schemas.openxmlformats.org/drawingml/2006/table">
            <a:tbl>
              <a:tblPr bandRow="1" firstRow="1">
                <a:noFill/>
                <a:tableStyleId>{61A48D25-2714-426C-8A9D-C54381A952DA}</a:tableStyleId>
              </a:tblPr>
              <a:tblGrid>
                <a:gridCol w="687950"/>
                <a:gridCol w="2877925"/>
                <a:gridCol w="1782925"/>
                <a:gridCol w="1673450"/>
                <a:gridCol w="3568825"/>
              </a:tblGrid>
              <a:tr h="597250">
                <a:tc>
                  <a:txBody>
                    <a:bodyPr/>
                    <a:lstStyle/>
                    <a:p>
                      <a:pPr indent="0" lvl="0" marL="0" marR="0" rtl="0" algn="l">
                        <a:spcBef>
                          <a:spcPts val="0"/>
                        </a:spcBef>
                        <a:spcAft>
                          <a:spcPts val="0"/>
                        </a:spcAft>
                        <a:buNone/>
                      </a:pPr>
                      <a:r>
                        <a:rPr lang="en-US" sz="1800"/>
                        <a:t>S.No</a:t>
                      </a:r>
                      <a:endParaRPr sz="1800"/>
                    </a:p>
                  </a:txBody>
                  <a:tcPr marT="45725" marB="45725" marR="91450" marL="91450"/>
                </a:tc>
                <a:tc>
                  <a:txBody>
                    <a:bodyPr/>
                    <a:lstStyle/>
                    <a:p>
                      <a:pPr indent="0" lvl="0" marL="0" marR="0" rtl="0" algn="l">
                        <a:spcBef>
                          <a:spcPts val="0"/>
                        </a:spcBef>
                        <a:spcAft>
                          <a:spcPts val="0"/>
                        </a:spcAft>
                        <a:buNone/>
                      </a:pPr>
                      <a:r>
                        <a:rPr lang="en-US" sz="1800"/>
                        <a:t>Paper</a:t>
                      </a:r>
                      <a:endParaRPr sz="1800"/>
                    </a:p>
                  </a:txBody>
                  <a:tcPr marT="45725" marB="45725" marR="91450" marL="91450"/>
                </a:tc>
                <a:tc>
                  <a:txBody>
                    <a:bodyPr/>
                    <a:lstStyle/>
                    <a:p>
                      <a:pPr indent="0" lvl="0" marL="0" marR="0" rtl="0" algn="l">
                        <a:spcBef>
                          <a:spcPts val="0"/>
                        </a:spcBef>
                        <a:spcAft>
                          <a:spcPts val="0"/>
                        </a:spcAft>
                        <a:buNone/>
                      </a:pPr>
                      <a:r>
                        <a:rPr lang="en-US" sz="1800"/>
                        <a:t>Author</a:t>
                      </a:r>
                      <a:endParaRPr sz="1800"/>
                    </a:p>
                  </a:txBody>
                  <a:tcPr marT="45725" marB="45725" marR="91450" marL="91450"/>
                </a:tc>
                <a:tc>
                  <a:txBody>
                    <a:bodyPr/>
                    <a:lstStyle/>
                    <a:p>
                      <a:pPr indent="0" lvl="0" marL="0" marR="0" rtl="0" algn="l">
                        <a:spcBef>
                          <a:spcPts val="0"/>
                        </a:spcBef>
                        <a:spcAft>
                          <a:spcPts val="0"/>
                        </a:spcAft>
                        <a:buNone/>
                      </a:pPr>
                      <a:r>
                        <a:rPr lang="en-US" sz="1800"/>
                        <a:t>Publication</a:t>
                      </a:r>
                      <a:endParaRPr sz="1800"/>
                    </a:p>
                  </a:txBody>
                  <a:tcPr marT="45725" marB="45725" marR="91450" marL="91450"/>
                </a:tc>
                <a:tc>
                  <a:txBody>
                    <a:bodyPr/>
                    <a:lstStyle/>
                    <a:p>
                      <a:pPr indent="0" lvl="0" marL="0" marR="0" rtl="0" algn="l">
                        <a:spcBef>
                          <a:spcPts val="0"/>
                        </a:spcBef>
                        <a:spcAft>
                          <a:spcPts val="0"/>
                        </a:spcAft>
                        <a:buNone/>
                      </a:pPr>
                      <a:r>
                        <a:rPr lang="en-US" sz="1800"/>
                        <a:t>Methodology</a:t>
                      </a:r>
                      <a:endParaRPr sz="1800"/>
                    </a:p>
                  </a:txBody>
                  <a:tcPr marT="45725" marB="45725" marR="91450" marL="91450"/>
                </a:tc>
              </a:tr>
              <a:tr h="3555650">
                <a:tc>
                  <a:txBody>
                    <a:bodyPr/>
                    <a:lstStyle/>
                    <a:p>
                      <a:pPr indent="0" lvl="0" marL="0" marR="0" rtl="0" algn="l">
                        <a:spcBef>
                          <a:spcPts val="0"/>
                        </a:spcBef>
                        <a:spcAft>
                          <a:spcPts val="0"/>
                        </a:spcAft>
                        <a:buNone/>
                      </a:pPr>
                      <a:r>
                        <a:rPr lang="en-US" sz="1800"/>
                        <a:t>2.</a:t>
                      </a:r>
                      <a:endParaRPr sz="1800"/>
                    </a:p>
                  </a:txBody>
                  <a:tcPr marT="45725" marB="45725" marR="91450" marL="91450"/>
                </a:tc>
                <a:tc>
                  <a:txBody>
                    <a:bodyPr/>
                    <a:lstStyle/>
                    <a:p>
                      <a:pPr indent="0" lvl="0" marL="0" marR="0" rtl="0" algn="l">
                        <a:spcBef>
                          <a:spcPts val="0"/>
                        </a:spcBef>
                        <a:spcAft>
                          <a:spcPts val="0"/>
                        </a:spcAft>
                        <a:buNone/>
                      </a:pPr>
                      <a:r>
                        <a:rPr lang="en-US" sz="1800"/>
                        <a:t>Indian Stock Market Prediction Using Machine Learning and Sentiment Analysis</a:t>
                      </a:r>
                      <a:endParaRPr sz="1800"/>
                    </a:p>
                  </a:txBody>
                  <a:tcPr marT="45725" marB="45725" marR="91450" marL="91450"/>
                </a:tc>
                <a:tc>
                  <a:txBody>
                    <a:bodyPr/>
                    <a:lstStyle/>
                    <a:p>
                      <a:pPr indent="0" lvl="0" marL="0" marR="0" rtl="0" algn="l">
                        <a:spcBef>
                          <a:spcPts val="0"/>
                        </a:spcBef>
                        <a:spcAft>
                          <a:spcPts val="0"/>
                        </a:spcAft>
                        <a:buNone/>
                      </a:pPr>
                      <a:r>
                        <a:rPr lang="en-US" sz="1800"/>
                        <a:t>Nisha Shetty, Ashish Pathak</a:t>
                      </a:r>
                      <a:endParaRPr/>
                    </a:p>
                  </a:txBody>
                  <a:tcPr marT="45725" marB="45725" marR="91450" marL="91450"/>
                </a:tc>
                <a:tc>
                  <a:txBody>
                    <a:bodyPr/>
                    <a:lstStyle/>
                    <a:p>
                      <a:pPr indent="0" lvl="0" marL="0" marR="0" rtl="0" algn="l">
                        <a:spcBef>
                          <a:spcPts val="0"/>
                        </a:spcBef>
                        <a:spcAft>
                          <a:spcPts val="0"/>
                        </a:spcAft>
                        <a:buNone/>
                      </a:pPr>
                      <a:r>
                        <a:rPr lang="en-US" sz="1800"/>
                        <a:t>Research gate publication, Dec 2017</a:t>
                      </a:r>
                      <a:endParaRPr/>
                    </a:p>
                  </a:txBody>
                  <a:tcPr marT="45725" marB="45725" marR="91450" marL="91450"/>
                </a:tc>
                <a:tc>
                  <a:txBody>
                    <a:bodyPr/>
                    <a:lstStyle/>
                    <a:p>
                      <a:pPr indent="0" lvl="0" marL="0" marR="0" rtl="0" algn="l">
                        <a:spcBef>
                          <a:spcPts val="0"/>
                        </a:spcBef>
                        <a:spcAft>
                          <a:spcPts val="0"/>
                        </a:spcAft>
                        <a:buNone/>
                      </a:pPr>
                      <a:r>
                        <a:rPr lang="en-US" sz="1500"/>
                        <a:t>This  research  aims  to  combine  multiple  existing  techniques  into  a  much more robust  prediction  model  which  can  handle  various  scenarios  in  which investment  can  be  beneficial.  Existing  techniques  like  sentiment  analysis  or neural network techniques can be too narrow in their approach and can lead to erroneous  outcomes  for  varying  scenarios.  By  combing  both  techniques,  this prediction  model  can  provide  more  accurate  and  flexible  recommendations. Embedding  Technical  indicators  will  guide  the  investor  to  minimize  the  risk and reap better returns </a:t>
                      </a:r>
                      <a:endParaRPr sz="1500"/>
                    </a:p>
                  </a:txBody>
                  <a:tcPr marT="45725" marB="45725" marR="91450" marL="9145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2021-04-15T13:58:02Z</dcterms:created>
  <dc:creator>Venkada krishnan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0x0101003620FE6878A7894E9B272CB52BCEA164</vt:lpwstr>
  </property>
</Properties>
</file>